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handoutMasterIdLst>
    <p:handoutMasterId r:id="rId9"/>
  </p:handoutMasterIdLst>
  <p:sldIdLst>
    <p:sldId id="256" r:id="rId2"/>
    <p:sldId id="367" r:id="rId3"/>
    <p:sldId id="347" r:id="rId4"/>
    <p:sldId id="368" r:id="rId5"/>
    <p:sldId id="371" r:id="rId6"/>
    <p:sldId id="372" r:id="rId7"/>
  </p:sldIdLst>
  <p:sldSz cx="9144000" cy="5143500" type="screen16x9"/>
  <p:notesSz cx="9928225" cy="679767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971"/>
    <a:srgbClr val="E99413"/>
    <a:srgbClr val="7DA3AC"/>
    <a:srgbClr val="7E3D47"/>
    <a:srgbClr val="2DA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A6119F-EE72-4ACB-1FD6-A3B599754682}">
  <a:tblStyle styleId="{D9A6119F-EE72-4ACB-1FD6-A3B599754682}" styleName="Mittlere Formatvorlage 2 - Akz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7857" autoAdjust="0"/>
  </p:normalViewPr>
  <p:slideViewPr>
    <p:cSldViewPr>
      <p:cViewPr varScale="1">
        <p:scale>
          <a:sx n="65" d="100"/>
          <a:sy n="65" d="100"/>
        </p:scale>
        <p:origin x="126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231" cy="339884"/>
          </a:xfrm>
          <a:prstGeom prst="rect">
            <a:avLst/>
          </a:prstGeom>
        </p:spPr>
        <p:txBody>
          <a:bodyPr vert="horz" lIns="107040" tIns="53520" rIns="107040" bIns="53520" rtlCol="0"/>
          <a:lstStyle>
            <a:lvl1pPr algn="l">
              <a:defRPr sz="1400"/>
            </a:lvl1pPr>
          </a:lstStyle>
          <a:p>
            <a:endParaRPr lang="de-DE"/>
          </a:p>
        </p:txBody>
      </p:sp>
      <p:sp>
        <p:nvSpPr>
          <p:cNvPr id="3" name="Datumsplatzhalter 2"/>
          <p:cNvSpPr>
            <a:spLocks noGrp="1"/>
          </p:cNvSpPr>
          <p:nvPr>
            <p:ph type="dt" sz="quarter" idx="1"/>
          </p:nvPr>
        </p:nvSpPr>
        <p:spPr>
          <a:xfrm>
            <a:off x="5624271" y="1"/>
            <a:ext cx="4302231" cy="339884"/>
          </a:xfrm>
          <a:prstGeom prst="rect">
            <a:avLst/>
          </a:prstGeom>
        </p:spPr>
        <p:txBody>
          <a:bodyPr vert="horz" lIns="107040" tIns="53520" rIns="107040" bIns="53520" rtlCol="0"/>
          <a:lstStyle>
            <a:lvl1pPr algn="r">
              <a:defRPr sz="1400"/>
            </a:lvl1pPr>
          </a:lstStyle>
          <a:p>
            <a:fld id="{89149D97-0A08-4F15-81EC-D89E9A9E3101}" type="datetimeFigureOut">
              <a:rPr lang="de-DE" smtClean="0"/>
              <a:t>08.09.2022</a:t>
            </a:fld>
            <a:endParaRPr lang="de-DE"/>
          </a:p>
        </p:txBody>
      </p:sp>
      <p:sp>
        <p:nvSpPr>
          <p:cNvPr id="4" name="Fußzeilenplatzhalter 3"/>
          <p:cNvSpPr>
            <a:spLocks noGrp="1"/>
          </p:cNvSpPr>
          <p:nvPr>
            <p:ph type="ftr" sz="quarter" idx="2"/>
          </p:nvPr>
        </p:nvSpPr>
        <p:spPr>
          <a:xfrm>
            <a:off x="0" y="6457792"/>
            <a:ext cx="4302231" cy="339884"/>
          </a:xfrm>
          <a:prstGeom prst="rect">
            <a:avLst/>
          </a:prstGeom>
        </p:spPr>
        <p:txBody>
          <a:bodyPr vert="horz" lIns="107040" tIns="53520" rIns="107040" bIns="53520" rtlCol="0" anchor="b"/>
          <a:lstStyle>
            <a:lvl1pPr algn="l">
              <a:defRPr sz="1400"/>
            </a:lvl1pPr>
          </a:lstStyle>
          <a:p>
            <a:endParaRPr lang="de-DE"/>
          </a:p>
        </p:txBody>
      </p:sp>
      <p:sp>
        <p:nvSpPr>
          <p:cNvPr id="5" name="Foliennummernplatzhalter 4"/>
          <p:cNvSpPr>
            <a:spLocks noGrp="1"/>
          </p:cNvSpPr>
          <p:nvPr>
            <p:ph type="sldNum" sz="quarter" idx="3"/>
          </p:nvPr>
        </p:nvSpPr>
        <p:spPr>
          <a:xfrm>
            <a:off x="5624271" y="6457792"/>
            <a:ext cx="4302231" cy="339884"/>
          </a:xfrm>
          <a:prstGeom prst="rect">
            <a:avLst/>
          </a:prstGeom>
        </p:spPr>
        <p:txBody>
          <a:bodyPr vert="horz" lIns="107040" tIns="53520" rIns="107040" bIns="53520" rtlCol="0" anchor="b"/>
          <a:lstStyle>
            <a:lvl1pPr algn="r">
              <a:defRPr sz="1400"/>
            </a:lvl1pPr>
          </a:lstStyle>
          <a:p>
            <a:fld id="{6DD320CD-7BEF-4AD9-BB1A-B0FCEBC4E3FA}" type="slidenum">
              <a:rPr lang="de-DE" smtClean="0"/>
              <a:t>‹Nr.›</a:t>
            </a:fld>
            <a:endParaRPr lang="de-DE"/>
          </a:p>
        </p:txBody>
      </p:sp>
    </p:spTree>
    <p:extLst>
      <p:ext uri="{BB962C8B-B14F-4D97-AF65-F5344CB8AC3E}">
        <p14:creationId xmlns:p14="http://schemas.microsoft.com/office/powerpoint/2010/main" val="3036190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231" cy="339884"/>
          </a:xfrm>
          <a:prstGeom prst="rect">
            <a:avLst/>
          </a:prstGeom>
        </p:spPr>
        <p:txBody>
          <a:bodyPr vert="horz" lIns="107040" tIns="53520" rIns="107040" bIns="53520" rtlCol="0"/>
          <a:lstStyle>
            <a:lvl1pPr algn="l">
              <a:defRPr sz="1400"/>
            </a:lvl1pPr>
          </a:lstStyle>
          <a:p>
            <a:endParaRPr lang="de-DE"/>
          </a:p>
        </p:txBody>
      </p:sp>
      <p:sp>
        <p:nvSpPr>
          <p:cNvPr id="3" name="Datumsplatzhalter 2"/>
          <p:cNvSpPr>
            <a:spLocks noGrp="1"/>
          </p:cNvSpPr>
          <p:nvPr>
            <p:ph type="dt" idx="1"/>
          </p:nvPr>
        </p:nvSpPr>
        <p:spPr>
          <a:xfrm>
            <a:off x="5624271" y="1"/>
            <a:ext cx="4302231" cy="339884"/>
          </a:xfrm>
          <a:prstGeom prst="rect">
            <a:avLst/>
          </a:prstGeom>
        </p:spPr>
        <p:txBody>
          <a:bodyPr vert="horz" lIns="107040" tIns="53520" rIns="107040" bIns="53520" rtlCol="0"/>
          <a:lstStyle>
            <a:lvl1pPr algn="r">
              <a:defRPr sz="1400"/>
            </a:lvl1pPr>
          </a:lstStyle>
          <a:p>
            <a:fld id="{ACE946CF-8AD8-4027-BC83-35779E44847A}" type="datetimeFigureOut">
              <a:rPr lang="de-DE" smtClean="0"/>
              <a:t>08.09.2022</a:t>
            </a:fld>
            <a:endParaRPr lang="de-DE"/>
          </a:p>
        </p:txBody>
      </p:sp>
      <p:sp>
        <p:nvSpPr>
          <p:cNvPr id="4" name="Folienbildplatzhalter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107040" tIns="53520" rIns="107040" bIns="53520" rtlCol="0" anchor="ctr"/>
          <a:lstStyle/>
          <a:p>
            <a:endParaRPr lang="de-DE"/>
          </a:p>
        </p:txBody>
      </p:sp>
      <p:sp>
        <p:nvSpPr>
          <p:cNvPr id="5" name="Notizenplatzhalter 4"/>
          <p:cNvSpPr>
            <a:spLocks noGrp="1"/>
          </p:cNvSpPr>
          <p:nvPr>
            <p:ph type="body" sz="quarter" idx="3"/>
          </p:nvPr>
        </p:nvSpPr>
        <p:spPr>
          <a:xfrm>
            <a:off x="992823" y="3270857"/>
            <a:ext cx="7942580" cy="2677109"/>
          </a:xfrm>
          <a:prstGeom prst="rect">
            <a:avLst/>
          </a:prstGeom>
        </p:spPr>
        <p:txBody>
          <a:bodyPr vert="horz" lIns="107040" tIns="53520" rIns="107040" bIns="535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7792"/>
            <a:ext cx="4302231" cy="339884"/>
          </a:xfrm>
          <a:prstGeom prst="rect">
            <a:avLst/>
          </a:prstGeom>
        </p:spPr>
        <p:txBody>
          <a:bodyPr vert="horz" lIns="107040" tIns="53520" rIns="107040" bIns="53520" rtlCol="0" anchor="b"/>
          <a:lstStyle>
            <a:lvl1pPr algn="l">
              <a:defRPr sz="1400"/>
            </a:lvl1pPr>
          </a:lstStyle>
          <a:p>
            <a:endParaRPr lang="de-DE"/>
          </a:p>
        </p:txBody>
      </p:sp>
      <p:sp>
        <p:nvSpPr>
          <p:cNvPr id="7" name="Foliennummernplatzhalter 6"/>
          <p:cNvSpPr>
            <a:spLocks noGrp="1"/>
          </p:cNvSpPr>
          <p:nvPr>
            <p:ph type="sldNum" sz="quarter" idx="5"/>
          </p:nvPr>
        </p:nvSpPr>
        <p:spPr>
          <a:xfrm>
            <a:off x="5624271" y="6457792"/>
            <a:ext cx="4302231" cy="339884"/>
          </a:xfrm>
          <a:prstGeom prst="rect">
            <a:avLst/>
          </a:prstGeom>
        </p:spPr>
        <p:txBody>
          <a:bodyPr vert="horz" lIns="107040" tIns="53520" rIns="107040" bIns="53520" rtlCol="0" anchor="b"/>
          <a:lstStyle>
            <a:lvl1pPr algn="r">
              <a:defRPr sz="1400"/>
            </a:lvl1pPr>
          </a:lstStyle>
          <a:p>
            <a:fld id="{E8F18AFF-2D7E-459C-8B13-F5653423ECDE}" type="slidenum">
              <a:rPr lang="de-DE" smtClean="0"/>
              <a:t>‹Nr.›</a:t>
            </a:fld>
            <a:endParaRPr lang="de-DE"/>
          </a:p>
        </p:txBody>
      </p:sp>
    </p:spTree>
    <p:extLst>
      <p:ext uri="{BB962C8B-B14F-4D97-AF65-F5344CB8AC3E}">
        <p14:creationId xmlns:p14="http://schemas.microsoft.com/office/powerpoint/2010/main" val="65593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Begrüßung.</a:t>
            </a:r>
          </a:p>
          <a:p>
            <a:endParaRPr lang="de-DE" baseline="0" dirty="0" smtClean="0"/>
          </a:p>
          <a:p>
            <a:r>
              <a:rPr lang="de-DE" baseline="0" dirty="0" smtClean="0"/>
              <a:t>In den nächsten Minuten werde ich die TA Collections vorstellen und dabei den Fokus auf solche Aufgaben und Ziele lenken, die in engen Zusammenhang zu Editionen stehen, bzw. wo wir mit Editionen, aber auch mit der TA Lexikalischen Ressourcen sowie dem Bereich Infrastructure/</a:t>
            </a:r>
            <a:r>
              <a:rPr lang="de-DE" baseline="0" dirty="0" err="1" smtClean="0"/>
              <a:t>Operations</a:t>
            </a:r>
            <a:r>
              <a:rPr lang="de-DE" baseline="0" dirty="0" smtClean="0"/>
              <a:t> gemeinsame Themen haben und bearbeiten.</a:t>
            </a:r>
          </a:p>
          <a:p>
            <a:endParaRPr lang="de-DE" baseline="0" dirty="0" smtClean="0"/>
          </a:p>
          <a:p>
            <a:r>
              <a:rPr lang="de-DE" baseline="0" dirty="0" smtClean="0"/>
              <a:t>Zunächst greife ich nochmal einige Aspekte aus dem Vortrag des Kollegen Speer auf, die schon z.T. die „goldene Brücke“ um nicht zu sagen die Anforderungen, aber auch Chancen der Zusammenarbeit aufzeigen.</a:t>
            </a:r>
          </a:p>
          <a:p>
            <a:endParaRPr lang="de-DE" baseline="0" dirty="0" smtClean="0"/>
          </a:p>
          <a:p>
            <a:r>
              <a:rPr lang="de-DE" baseline="0" dirty="0" smtClean="0"/>
              <a:t>Wir alle benötigen Daten und diese Daten müssen dauerhaft zur Verfügung stehen. Neben der Archivierung ist dies die Herausforderung der persistenten Adressierung. Ob hier alle Probleme gelöst sind mag jetzt mal dahingestellt sein, es muss sich aber in jedem Fall aktiv jemand um die Pflege, aber auch um die Erschließung und Standardisierung dieser Daten kümmern. </a:t>
            </a:r>
          </a:p>
          <a:p>
            <a:r>
              <a:rPr lang="de-DE" baseline="0" dirty="0" smtClean="0"/>
              <a:t>Ganz wesentlich erscheint mir der Aspekt der Trennung zwischen der Datenschicht und der Präsentationsschicht, die es ermöglicht sich auf die spezifischen Anforderungen bei der Pflege und dem Erhalt zu konzentrieren und so arbeitsteilig vorzugehen. Das ist sicher einer der Verbindungen zwischen den TA Editionen und Collections. </a:t>
            </a:r>
          </a:p>
          <a:p>
            <a:endParaRPr lang="de-DE" dirty="0"/>
          </a:p>
        </p:txBody>
      </p:sp>
      <p:sp>
        <p:nvSpPr>
          <p:cNvPr id="4" name="Foliennummernplatzhalter 3"/>
          <p:cNvSpPr>
            <a:spLocks noGrp="1"/>
          </p:cNvSpPr>
          <p:nvPr>
            <p:ph type="sldNum" sz="quarter" idx="10"/>
          </p:nvPr>
        </p:nvSpPr>
        <p:spPr/>
        <p:txBody>
          <a:bodyPr/>
          <a:lstStyle/>
          <a:p>
            <a:fld id="{E8F18AFF-2D7E-459C-8B13-F5653423ECDE}" type="slidenum">
              <a:rPr lang="de-DE" smtClean="0"/>
              <a:t>1</a:t>
            </a:fld>
            <a:endParaRPr lang="de-DE"/>
          </a:p>
        </p:txBody>
      </p:sp>
    </p:spTree>
    <p:extLst>
      <p:ext uri="{BB962C8B-B14F-4D97-AF65-F5344CB8AC3E}">
        <p14:creationId xmlns:p14="http://schemas.microsoft.com/office/powerpoint/2010/main" val="265749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TA Collection versteht sich als Anlaufstelle für alle Fragen rund um die großen und kleinen Sammlungen und zielt darauf ab, diese soweit es möglich ist in einem großen virtuellen Datenraum zusammenzuführen. Hierzu gehören selbstverständlich Aspekte der sicheren und persistenten Speicherung, des Findens und eines rechtskonformen Zugriffs auf diese Daten, wie aber auch die Strukturierung und Erschließung nach unterschiedlichen Kriterien. Dies meint sowohl die Sammlung an sich als auch die Objekte selbst. Die Erschließung bisher nicht zur Verfügung stehender Sammlungen von Text- und Sprachdaten ist eines der wesentliche Ziele für die nächsten Jahre. </a:t>
            </a:r>
          </a:p>
          <a:p>
            <a:r>
              <a:rPr lang="de-DE" baseline="0" dirty="0" smtClean="0"/>
              <a:t>Dies macht die Datensäule nicht isoliert, sondern einerseits mit den beiden anderen Datensäulen und mit dem Bereich Infrastruktur/Operation</a:t>
            </a:r>
            <a:r>
              <a:rPr lang="de-DE" baseline="0" dirty="0" smtClean="0"/>
              <a:t>. Dies gilt auch für die Themen wie OCR und Schnittstellen zu TDM-Anwendungen.</a:t>
            </a:r>
            <a:endParaRPr lang="de-DE" baseline="0" dirty="0" smtClean="0"/>
          </a:p>
          <a:p>
            <a:endParaRPr lang="de-DE" baseline="0" dirty="0" smtClean="0"/>
          </a:p>
          <a:p>
            <a:r>
              <a:rPr lang="de-DE" dirty="0" smtClean="0"/>
              <a:t>„Verborgene Schätze“ heben, diese</a:t>
            </a:r>
            <a:r>
              <a:rPr lang="de-DE" baseline="0" dirty="0" smtClean="0"/>
              <a:t> </a:t>
            </a:r>
            <a:r>
              <a:rPr lang="de-DE" dirty="0" smtClean="0"/>
              <a:t>Schätze verlässlich (persistent</a:t>
            </a:r>
            <a:r>
              <a:rPr lang="de-DE" baseline="0" dirty="0" smtClean="0"/>
              <a:t> und rechtssicher) und dauerhaft </a:t>
            </a:r>
            <a:r>
              <a:rPr lang="de-DE" dirty="0" smtClean="0"/>
              <a:t>zugänglich machen,</a:t>
            </a:r>
            <a:r>
              <a:rPr lang="de-DE" baseline="0" dirty="0" smtClean="0"/>
              <a:t> in einen größeren Kontext einbetten könnte eine Kurzbeschreibung der Aufgaben sein.</a:t>
            </a:r>
            <a:endParaRPr lang="de-DE" dirty="0"/>
          </a:p>
        </p:txBody>
      </p:sp>
      <p:sp>
        <p:nvSpPr>
          <p:cNvPr id="4" name="Foliennummernplatzhalter 3"/>
          <p:cNvSpPr>
            <a:spLocks noGrp="1"/>
          </p:cNvSpPr>
          <p:nvPr>
            <p:ph type="sldNum" sz="quarter" idx="10"/>
          </p:nvPr>
        </p:nvSpPr>
        <p:spPr/>
        <p:txBody>
          <a:bodyPr/>
          <a:lstStyle/>
          <a:p>
            <a:fld id="{E8F18AFF-2D7E-459C-8B13-F5653423ECDE}" type="slidenum">
              <a:rPr lang="de-DE" smtClean="0"/>
              <a:t>2</a:t>
            </a:fld>
            <a:endParaRPr lang="de-DE"/>
          </a:p>
        </p:txBody>
      </p:sp>
    </p:spTree>
    <p:extLst>
      <p:ext uri="{BB962C8B-B14F-4D97-AF65-F5344CB8AC3E}">
        <p14:creationId xmlns:p14="http://schemas.microsoft.com/office/powerpoint/2010/main" val="182464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An der </a:t>
            </a:r>
            <a:r>
              <a:rPr lang="de-DE" baseline="0" dirty="0" err="1" smtClean="0"/>
              <a:t>Taskarea</a:t>
            </a:r>
            <a:r>
              <a:rPr lang="de-DE" baseline="0" dirty="0" smtClean="0"/>
              <a:t> Collections mit den drei Clustern „Gegenwartssprache“, „Historische Texte“ und „Unstrukturierte Texte“ sind aktuell 19 Einrichtungen beteiligt, davon 12 Datenzentren, die eigene Daten in die Sammlung einbringen und deren dauerhafte Speicherung und Bereitstellung übernehmen.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E8F18AFF-2D7E-459C-8B13-F5653423ECDE}" type="slidenum">
              <a:rPr lang="de-DE" smtClean="0"/>
              <a:t>3</a:t>
            </a:fld>
            <a:endParaRPr lang="de-DE"/>
          </a:p>
        </p:txBody>
      </p:sp>
    </p:spTree>
    <p:extLst>
      <p:ext uri="{BB962C8B-B14F-4D97-AF65-F5344CB8AC3E}">
        <p14:creationId xmlns:p14="http://schemas.microsoft.com/office/powerpoint/2010/main" val="275317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a:t>
            </a:r>
            <a:r>
              <a:rPr lang="de-DE" baseline="0" dirty="0" smtClean="0"/>
              <a:t> dauerhafte Verfügbarkeit und persistente Adressierung, sowie Fragen der Standardisierung der Formate und die Tiefenerschließung sind ein wesentlicher Aspekt der Nachnutzung der Daten, auch durch Wissenschaftlerinnen und Wissenschaftler, die eher mit dem Blick der beiden anderen Datensäulen auf die Daten schauen. Da es sich bei den Sammlungen zum Teil auch um nicht frei zugängliche Daten (Urheberrecht, Lizenzrecht, Persönlichkeitsrechte) handelt sind eben solche Fragen auch ganz wichtig zu klären. Auch hier sieht sich die TA als zentraler Anlaufpunkt zur Klärung solcher Fragen.</a:t>
            </a:r>
          </a:p>
          <a:p>
            <a:endParaRPr lang="de-DE" dirty="0"/>
          </a:p>
        </p:txBody>
      </p:sp>
      <p:sp>
        <p:nvSpPr>
          <p:cNvPr id="4" name="Foliennummernplatzhalter 3"/>
          <p:cNvSpPr>
            <a:spLocks noGrp="1"/>
          </p:cNvSpPr>
          <p:nvPr>
            <p:ph type="sldNum" sz="quarter" idx="10"/>
          </p:nvPr>
        </p:nvSpPr>
        <p:spPr/>
        <p:txBody>
          <a:bodyPr/>
          <a:lstStyle/>
          <a:p>
            <a:fld id="{E8F18AFF-2D7E-459C-8B13-F5653423ECDE}" type="slidenum">
              <a:rPr lang="de-DE" smtClean="0"/>
              <a:t>4</a:t>
            </a:fld>
            <a:endParaRPr lang="de-DE"/>
          </a:p>
        </p:txBody>
      </p:sp>
    </p:spTree>
    <p:extLst>
      <p:ext uri="{BB962C8B-B14F-4D97-AF65-F5344CB8AC3E}">
        <p14:creationId xmlns:p14="http://schemas.microsoft.com/office/powerpoint/2010/main" val="212373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Daten liegen typischerweise</a:t>
            </a:r>
            <a:r>
              <a:rPr lang="de-DE" baseline="0" dirty="0" smtClean="0"/>
              <a:t> </a:t>
            </a:r>
            <a:r>
              <a:rPr lang="de-DE" dirty="0" smtClean="0"/>
              <a:t>in</a:t>
            </a:r>
            <a:r>
              <a:rPr lang="de-DE" baseline="0" dirty="0" smtClean="0"/>
              <a:t> sehr unterschiedlichen Formaten und mit unterschiedlichen internen Strukturen vor. Strukturerkennung und die Extraktion z.B. von bildlichen und akustischen Elementen aus den Texten und deren Verzeichnung und Anreicherung mit Metadaten sind gerade für Editionen ein Mehrwert. Es stellt sich gerade im Kontext von Editionen die Frage, wie neben den Präsentationsschichten ein Bezug zwischen Annotationen und dem ursprünglichen Text verwaltet und gespeichert werden kann.</a:t>
            </a:r>
          </a:p>
          <a:p>
            <a:endParaRPr lang="de-DE" baseline="0" dirty="0" smtClean="0"/>
          </a:p>
        </p:txBody>
      </p:sp>
      <p:sp>
        <p:nvSpPr>
          <p:cNvPr id="4" name="Foliennummernplatzhalter 3"/>
          <p:cNvSpPr>
            <a:spLocks noGrp="1"/>
          </p:cNvSpPr>
          <p:nvPr>
            <p:ph type="sldNum" sz="quarter" idx="10"/>
          </p:nvPr>
        </p:nvSpPr>
        <p:spPr/>
        <p:txBody>
          <a:bodyPr/>
          <a:lstStyle/>
          <a:p>
            <a:fld id="{E8F18AFF-2D7E-459C-8B13-F5653423ECDE}" type="slidenum">
              <a:rPr lang="de-DE" smtClean="0"/>
              <a:t>5</a:t>
            </a:fld>
            <a:endParaRPr lang="de-DE"/>
          </a:p>
        </p:txBody>
      </p:sp>
    </p:spTree>
    <p:extLst>
      <p:ext uri="{BB962C8B-B14F-4D97-AF65-F5344CB8AC3E}">
        <p14:creationId xmlns:p14="http://schemas.microsoft.com/office/powerpoint/2010/main" val="417015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Ganz explizit arbeiten wir derzeit mit allen Bereichen</a:t>
            </a:r>
            <a:r>
              <a:rPr lang="de-DE" baseline="0" dirty="0" smtClean="0"/>
              <a:t> an den hier genannten Themen zusammen und versuchen die unterschiedlichen Anforderungen zusammenzuführen.</a:t>
            </a:r>
          </a:p>
          <a:p>
            <a:endParaRPr lang="de-DE" baseline="0" dirty="0" smtClean="0"/>
          </a:p>
          <a:p>
            <a:endParaRPr lang="de-DE" dirty="0" smtClean="0"/>
          </a:p>
          <a:p>
            <a:r>
              <a:rPr lang="de-DE" dirty="0" smtClean="0"/>
              <a:t>Ich hoffe, ich konnte in</a:t>
            </a:r>
            <a:r>
              <a:rPr lang="de-DE" baseline="0" dirty="0" smtClean="0"/>
              <a:t> der kurzen Zeit einen Einblick in die Arbeit innerhalb der Datensäule Collection geben und auch zumindest einige Bezüge zu der TA Editionen geben. Mehr Informationen auch zu übergreifenden Aktivitäten finden sich in der Poster Session.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E8F18AFF-2D7E-459C-8B13-F5653423ECDE}" type="slidenum">
              <a:rPr lang="de-DE" smtClean="0"/>
              <a:t>6</a:t>
            </a:fld>
            <a:endParaRPr lang="de-DE"/>
          </a:p>
        </p:txBody>
      </p:sp>
    </p:spTree>
    <p:extLst>
      <p:ext uri="{BB962C8B-B14F-4D97-AF65-F5344CB8AC3E}">
        <p14:creationId xmlns:p14="http://schemas.microsoft.com/office/powerpoint/2010/main" val="263779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elfolie" type="title" userDrawn="1">
  <p:cSld name="TITLE">
    <p:bg>
      <p:bgPr>
        <a:solidFill>
          <a:schemeClr val="lt1"/>
        </a:solidFill>
        <a:effectLst/>
      </p:bgPr>
    </p:bg>
    <p:spTree>
      <p:nvGrpSpPr>
        <p:cNvPr id="1" name=""/>
        <p:cNvGrpSpPr/>
        <p:nvPr/>
      </p:nvGrpSpPr>
      <p:grpSpPr bwMode="auto">
        <a:xfrm>
          <a:off x="0" y="0"/>
          <a:ext cx="0" cy="0"/>
          <a:chOff x="0" y="0"/>
          <a:chExt cx="0" cy="0"/>
        </a:xfrm>
      </p:grpSpPr>
      <p:sp>
        <p:nvSpPr>
          <p:cNvPr id="57" name="Google Shape;57;p14"/>
          <p:cNvSpPr txBox="1">
            <a:spLocks noGrp="1"/>
          </p:cNvSpPr>
          <p:nvPr>
            <p:ph type="ctrTitle"/>
          </p:nvPr>
        </p:nvSpPr>
        <p:spPr bwMode="auto">
          <a:xfrm>
            <a:off x="4838500" y="412670"/>
            <a:ext cx="3677100" cy="22209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523932"/>
              </a:buClr>
              <a:buSzPts val="4500"/>
              <a:buFont typeface="Calibri"/>
              <a:buNone/>
              <a:defRPr sz="4500">
                <a:solidFill>
                  <a:srgbClr val="523932"/>
                </a:solidFill>
                <a:latin typeface="Calibri"/>
                <a:ea typeface="Calibri"/>
                <a:cs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a:p>
        </p:txBody>
      </p:sp>
      <p:sp>
        <p:nvSpPr>
          <p:cNvPr id="58" name="Google Shape;58;p14"/>
          <p:cNvSpPr txBox="1">
            <a:spLocks noGrp="1"/>
          </p:cNvSpPr>
          <p:nvPr>
            <p:ph type="subTitle" idx="1"/>
          </p:nvPr>
        </p:nvSpPr>
        <p:spPr bwMode="auto">
          <a:xfrm>
            <a:off x="4838500" y="2706291"/>
            <a:ext cx="3677100" cy="14712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Clr>
                <a:srgbClr val="523932"/>
              </a:buClr>
              <a:buSzPts val="1800"/>
              <a:buNone/>
              <a:defRPr sz="1800">
                <a:solidFill>
                  <a:srgbClr val="523932"/>
                </a:solidFill>
                <a:latin typeface="Calibri"/>
                <a:ea typeface="Calibri"/>
                <a:cs typeface="Calibri"/>
              </a:defRPr>
            </a:lvl1pPr>
            <a:lvl2pPr lvl="1" algn="ctr">
              <a:lnSpc>
                <a:spcPct val="150000"/>
              </a:lnSpc>
              <a:spcBef>
                <a:spcPts val="400"/>
              </a:spcBef>
              <a:spcAft>
                <a:spcPts val="0"/>
              </a:spcAft>
              <a:buClr>
                <a:schemeClr val="dk1"/>
              </a:buClr>
              <a:buSzPts val="1500"/>
              <a:buNone/>
              <a:defRPr sz="1500"/>
            </a:lvl2pPr>
            <a:lvl3pPr lvl="2" algn="ctr">
              <a:lnSpc>
                <a:spcPct val="150000"/>
              </a:lnSpc>
              <a:spcBef>
                <a:spcPts val="400"/>
              </a:spcBef>
              <a:spcAft>
                <a:spcPts val="0"/>
              </a:spcAft>
              <a:buClr>
                <a:schemeClr val="dk1"/>
              </a:buClr>
              <a:buSzPts val="1400"/>
              <a:buNone/>
              <a:defRPr sz="1400"/>
            </a:lvl3pPr>
            <a:lvl4pPr lvl="3" algn="ctr">
              <a:lnSpc>
                <a:spcPct val="150000"/>
              </a:lnSpc>
              <a:spcBef>
                <a:spcPts val="400"/>
              </a:spcBef>
              <a:spcAft>
                <a:spcPts val="0"/>
              </a:spcAft>
              <a:buClr>
                <a:schemeClr val="dk1"/>
              </a:buClr>
              <a:buSzPts val="1200"/>
              <a:buNone/>
              <a:defRPr sz="1200"/>
            </a:lvl4pPr>
            <a:lvl5pPr lvl="4" algn="ctr">
              <a:lnSpc>
                <a:spcPct val="15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pPr>
              <a:defRP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Titel und Inhalt" type="obj" userDrawn="1">
  <p:cSld name="Titel und Inhalt">
    <p:spTree>
      <p:nvGrpSpPr>
        <p:cNvPr id="1" name=""/>
        <p:cNvGrpSpPr/>
        <p:nvPr/>
      </p:nvGrpSpPr>
      <p:grpSpPr bwMode="auto">
        <a:xfrm>
          <a:off x="0" y="0"/>
          <a:ext cx="0" cy="0"/>
          <a:chOff x="0" y="0"/>
          <a:chExt cx="0" cy="0"/>
        </a:xfrm>
      </p:grpSpPr>
      <p:sp>
        <p:nvSpPr>
          <p:cNvPr id="62" name="Google Shape;62;p15"/>
          <p:cNvSpPr txBox="1">
            <a:spLocks noGrp="1"/>
          </p:cNvSpPr>
          <p:nvPr>
            <p:ph type="title"/>
          </p:nvPr>
        </p:nvSpPr>
        <p:spPr bwMode="auto">
          <a:xfrm>
            <a:off x="628650" y="350045"/>
            <a:ext cx="7886700" cy="9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523932"/>
              </a:buClr>
              <a:buSzPts val="3300"/>
              <a:buFont typeface="Calibri"/>
              <a:buNone/>
              <a:defRPr>
                <a:solidFill>
                  <a:srgbClr val="523932"/>
                </a:solidFill>
                <a:latin typeface="Calibri"/>
                <a:ea typeface="Calibri"/>
                <a:cs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a:p>
        </p:txBody>
      </p:sp>
      <p:sp>
        <p:nvSpPr>
          <p:cNvPr id="63" name="Google Shape;63;p15"/>
          <p:cNvSpPr txBox="1">
            <a:spLocks noGrp="1"/>
          </p:cNvSpPr>
          <p:nvPr>
            <p:ph type="body" idx="1"/>
          </p:nvPr>
        </p:nvSpPr>
        <p:spPr bwMode="auto">
          <a:xfrm>
            <a:off x="628650" y="1230674"/>
            <a:ext cx="7886700" cy="2828700"/>
          </a:xfrm>
          <a:prstGeom prst="rect">
            <a:avLst/>
          </a:prstGeom>
          <a:noFill/>
          <a:ln>
            <a:noFill/>
          </a:ln>
        </p:spPr>
        <p:txBody>
          <a:bodyPr spcFirstLastPara="1" wrap="square" lIns="68575" tIns="34275" rIns="68575" bIns="34275" anchor="t" anchorCtr="0">
            <a:normAutofit/>
          </a:bodyPr>
          <a:lstStyle>
            <a:lvl1pPr marL="457200" lvl="0" indent="-361950" algn="l">
              <a:lnSpc>
                <a:spcPct val="120000"/>
              </a:lnSpc>
              <a:spcBef>
                <a:spcPts val="800"/>
              </a:spcBef>
              <a:spcAft>
                <a:spcPts val="0"/>
              </a:spcAft>
              <a:buClr>
                <a:srgbClr val="523932"/>
              </a:buClr>
              <a:buSzPts val="2100"/>
              <a:buFont typeface="Calibri"/>
              <a:buChar char="»"/>
              <a:defRPr>
                <a:solidFill>
                  <a:srgbClr val="523932"/>
                </a:solidFill>
              </a:defRPr>
            </a:lvl1pPr>
            <a:lvl2pPr marL="914400" lvl="1" indent="-342900" algn="l">
              <a:lnSpc>
                <a:spcPct val="150000"/>
              </a:lnSpc>
              <a:spcBef>
                <a:spcPts val="400"/>
              </a:spcBef>
              <a:spcAft>
                <a:spcPts val="0"/>
              </a:spcAft>
              <a:buClr>
                <a:srgbClr val="523932"/>
              </a:buClr>
              <a:buSzPts val="1800"/>
              <a:buFont typeface="Calibri"/>
              <a:buChar char="»"/>
              <a:defRPr>
                <a:solidFill>
                  <a:srgbClr val="523932"/>
                </a:solidFill>
              </a:defRPr>
            </a:lvl2pPr>
            <a:lvl3pPr marL="1371600" lvl="2" indent="-323850" algn="l">
              <a:lnSpc>
                <a:spcPct val="120000"/>
              </a:lnSpc>
              <a:spcBef>
                <a:spcPts val="400"/>
              </a:spcBef>
              <a:spcAft>
                <a:spcPts val="0"/>
              </a:spcAft>
              <a:buClr>
                <a:srgbClr val="523932"/>
              </a:buClr>
              <a:buSzPts val="1500"/>
              <a:buFont typeface="Calibri"/>
              <a:buChar char="»"/>
              <a:defRPr>
                <a:solidFill>
                  <a:srgbClr val="523932"/>
                </a:solidFill>
              </a:defRPr>
            </a:lvl3pPr>
            <a:lvl4pPr marL="1828800" lvl="3" indent="-317500" algn="l">
              <a:lnSpc>
                <a:spcPct val="120000"/>
              </a:lnSpc>
              <a:spcBef>
                <a:spcPts val="400"/>
              </a:spcBef>
              <a:spcAft>
                <a:spcPts val="0"/>
              </a:spcAft>
              <a:buClr>
                <a:srgbClr val="523932"/>
              </a:buClr>
              <a:buSzPts val="1400"/>
              <a:buFont typeface="Calibri"/>
              <a:buChar char="»"/>
              <a:defRPr>
                <a:solidFill>
                  <a:srgbClr val="523932"/>
                </a:solidFill>
              </a:defRPr>
            </a:lvl4pPr>
            <a:lvl5pPr marL="2286000" lvl="4" indent="-317500" algn="l">
              <a:lnSpc>
                <a:spcPct val="120000"/>
              </a:lnSpc>
              <a:spcBef>
                <a:spcPts val="400"/>
              </a:spcBef>
              <a:spcAft>
                <a:spcPts val="0"/>
              </a:spcAft>
              <a:buClr>
                <a:srgbClr val="523932"/>
              </a:buClr>
              <a:buSzPts val="1400"/>
              <a:buFont typeface="Calibri"/>
              <a:buChar char="»"/>
              <a:defRPr>
                <a:solidFill>
                  <a:srgbClr val="52393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a:defRPr/>
            </a:pPr>
            <a:endParaRPr/>
          </a:p>
        </p:txBody>
      </p:sp>
      <p:pic>
        <p:nvPicPr>
          <p:cNvPr id="64" name="Google Shape;64;p15"/>
          <p:cNvPicPr/>
          <p:nvPr/>
        </p:nvPicPr>
        <p:blipFill>
          <a:blip r:embed="rId2">
            <a:alphaModFix/>
          </a:blip>
          <a:stretch/>
        </p:blipFill>
        <p:spPr bwMode="auto">
          <a:xfrm>
            <a:off x="0" y="4261927"/>
            <a:ext cx="9153000" cy="877810"/>
          </a:xfrm>
          <a:prstGeom prst="rect">
            <a:avLst/>
          </a:prstGeom>
          <a:noFill/>
          <a:ln>
            <a:noFill/>
          </a:ln>
        </p:spPr>
      </p:pic>
      <p:sp>
        <p:nvSpPr>
          <p:cNvPr id="65" name="Google Shape;65;p15"/>
          <p:cNvSpPr txBox="1">
            <a:spLocks noGrp="1"/>
          </p:cNvSpPr>
          <p:nvPr>
            <p:ph type="ftr" idx="11"/>
          </p:nvPr>
        </p:nvSpPr>
        <p:spPr bwMode="auto">
          <a:xfrm>
            <a:off x="993227" y="4674475"/>
            <a:ext cx="7522200" cy="4011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solidFill>
                  <a:srgbClr val="523932"/>
                </a:solidFill>
                <a:latin typeface="Calibri"/>
                <a:ea typeface="Calibri"/>
                <a:cs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a:p>
        </p:txBody>
      </p:sp>
      <p:sp>
        <p:nvSpPr>
          <p:cNvPr id="66" name="Google Shape;66;p15"/>
          <p:cNvSpPr txBox="1">
            <a:spLocks noGrp="1"/>
          </p:cNvSpPr>
          <p:nvPr>
            <p:ph type="sldNum" idx="12"/>
          </p:nvPr>
        </p:nvSpPr>
        <p:spPr bwMode="auto">
          <a:xfrm>
            <a:off x="8598648" y="4738132"/>
            <a:ext cx="4713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9pPr>
          </a:lstStyle>
          <a:p>
            <a:pPr marL="0" lvl="0" indent="0" algn="r">
              <a:spcBef>
                <a:spcPts val="0"/>
              </a:spcBef>
              <a:spcAft>
                <a:spcPts val="0"/>
              </a:spcAft>
              <a:buNone/>
              <a:defRPr/>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Content with Caption" type="objTx" userDrawn="1">
  <p:cSld name="Content with Caption">
    <p:spTree>
      <p:nvGrpSpPr>
        <p:cNvPr id="1" name=""/>
        <p:cNvGrpSpPr/>
        <p:nvPr/>
      </p:nvGrpSpPr>
      <p:grpSpPr bwMode="auto">
        <a:xfrm>
          <a:off x="0" y="0"/>
          <a:ext cx="0" cy="0"/>
          <a:chOff x="0" y="0"/>
          <a:chExt cx="0" cy="0"/>
        </a:xfrm>
      </p:grpSpPr>
      <p:sp>
        <p:nvSpPr>
          <p:cNvPr id="4" name="Google Shape;12;p2"/>
          <p:cNvSpPr>
            <a:spLocks noGrp="1"/>
          </p:cNvSpPr>
          <p:nvPr>
            <p:ph type="title"/>
          </p:nvPr>
        </p:nvSpPr>
        <p:spPr bwMode="auto">
          <a:xfrm>
            <a:off x="629841" y="342900"/>
            <a:ext cx="2949178" cy="12001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pPr>
              <a:defRPr/>
            </a:pPr>
            <a:endParaRPr/>
          </a:p>
        </p:txBody>
      </p:sp>
      <p:sp>
        <p:nvSpPr>
          <p:cNvPr id="5" name="Google Shape;13;p2"/>
          <p:cNvSpPr>
            <a:spLocks noGrp="1"/>
          </p:cNvSpPr>
          <p:nvPr>
            <p:ph type="body" idx="1"/>
          </p:nvPr>
        </p:nvSpPr>
        <p:spPr bwMode="auto">
          <a:xfrm>
            <a:off x="3887391" y="740569"/>
            <a:ext cx="4629150" cy="3655219"/>
          </a:xfrm>
          <a:prstGeom prst="rect">
            <a:avLst/>
          </a:prstGeom>
          <a:noFill/>
          <a:ln>
            <a:noFill/>
          </a:ln>
        </p:spPr>
        <p:txBody>
          <a:bodyPr spcFirstLastPara="1" wrap="square" lIns="91425" tIns="45700" rIns="91425" bIns="45700" anchor="t" anchorCtr="0">
            <a:noAutofit/>
          </a:bodyPr>
          <a:lstStyle>
            <a:lvl1pPr marL="342900" marR="0" lvl="0" indent="-323849" algn="l">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defRPr>
            </a:lvl1pPr>
            <a:lvl2pPr marL="685800" marR="0" lvl="1" indent="-304800" algn="l">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defRPr>
            </a:lvl2pPr>
            <a:lvl3pPr marL="1028700" marR="0" lvl="2" indent="-28575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defRPr>
            </a:lvl3pPr>
            <a:lvl4pPr marL="1371600" marR="0" lvl="3" indent="-2667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defRPr>
            </a:lvl4pPr>
            <a:lvl5pPr marL="1714500" marR="0" lvl="4" indent="-2667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defRPr>
            </a:lvl5pPr>
            <a:lvl6pPr marL="2057400" marR="0" lvl="5" indent="-2667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defRPr>
            </a:lvl6pPr>
            <a:lvl7pPr marL="2400300" marR="0" lvl="6" indent="-2667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defRPr>
            </a:lvl7pPr>
            <a:lvl8pPr marL="2743200" marR="0" lvl="7" indent="-2667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defRPr>
            </a:lvl8pPr>
            <a:lvl9pPr marL="3086100" marR="0" lvl="8" indent="-2667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defRPr>
            </a:lvl9pPr>
          </a:lstStyle>
          <a:p>
            <a:pPr>
              <a:defRPr/>
            </a:pPr>
            <a:endParaRPr/>
          </a:p>
        </p:txBody>
      </p:sp>
      <p:sp>
        <p:nvSpPr>
          <p:cNvPr id="6" name="Google Shape;14;p2"/>
          <p:cNvSpPr>
            <a:spLocks noGrp="1"/>
          </p:cNvSpPr>
          <p:nvPr>
            <p:ph type="body" idx="2"/>
          </p:nvPr>
        </p:nvSpPr>
        <p:spPr bwMode="auto">
          <a:xfrm>
            <a:off x="629841" y="1543050"/>
            <a:ext cx="2949178" cy="2858691"/>
          </a:xfrm>
          <a:prstGeom prst="rect">
            <a:avLst/>
          </a:prstGeom>
          <a:noFill/>
          <a:ln>
            <a:noFill/>
          </a:ln>
        </p:spPr>
        <p:txBody>
          <a:bodyPr spcFirstLastPara="1" wrap="square" lIns="91425" tIns="45700" rIns="91425" bIns="45700" anchor="t" anchorCtr="0">
            <a:noAutofit/>
          </a:bodyPr>
          <a:lstStyle>
            <a:lvl1pPr marL="342900" marR="0" lvl="0" indent="-171450" algn="l">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defRPr>
            </a:lvl1pPr>
            <a:lvl2pPr marL="685800" marR="0" lvl="1" indent="-171450" algn="l">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defRPr>
            </a:lvl2pPr>
            <a:lvl3pPr marL="1028700" marR="0" lvl="2" indent="-171450" algn="l">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defRPr>
            </a:lvl3pPr>
            <a:lvl4pPr marL="1371600" marR="0" lvl="3" indent="-171450" algn="l">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defRPr>
            </a:lvl4pPr>
            <a:lvl5pPr marL="1714500" marR="0" lvl="4" indent="-171450" algn="l">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defRPr>
            </a:lvl5pPr>
            <a:lvl6pPr marL="2057400" marR="0" lvl="5" indent="-171450" algn="l">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defRPr>
            </a:lvl6pPr>
            <a:lvl7pPr marL="2400300" marR="0" lvl="6" indent="-171450" algn="l">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defRPr>
            </a:lvl7pPr>
            <a:lvl8pPr marL="2743200" marR="0" lvl="7" indent="-171450" algn="l">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defRPr>
            </a:lvl8pPr>
            <a:lvl9pPr marL="3086100" marR="0" lvl="8" indent="-171450" algn="l">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defRPr>
            </a:lvl9pPr>
          </a:lstStyle>
          <a:p>
            <a:pPr>
              <a:defRPr/>
            </a:pPr>
            <a:endParaRPr/>
          </a:p>
        </p:txBody>
      </p:sp>
      <p:sp>
        <p:nvSpPr>
          <p:cNvPr id="7" name="Google Shape;15;p2"/>
          <p:cNvSpPr>
            <a:spLocks noGrp="1"/>
          </p:cNvSpPr>
          <p:nvPr>
            <p:ph type="dt" idx="10"/>
          </p:nvPr>
        </p:nvSpPr>
        <p:spPr bwMode="auto">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350" b="0" i="0" u="none" strike="noStrike" cap="none">
                <a:solidFill>
                  <a:schemeClr val="dk1"/>
                </a:solidFill>
                <a:latin typeface="Calibri"/>
                <a:ea typeface="Calibri"/>
                <a:cs typeface="Calibri"/>
              </a:defRPr>
            </a:lvl1pPr>
            <a:lvl2pPr marR="0" lvl="1" algn="l">
              <a:spcBef>
                <a:spcPts val="0"/>
              </a:spcBef>
              <a:spcAft>
                <a:spcPts val="0"/>
              </a:spcAft>
              <a:buSzPts val="1400"/>
              <a:buNone/>
              <a:defRPr sz="1350" b="0" i="0" u="none" strike="noStrike" cap="none">
                <a:solidFill>
                  <a:schemeClr val="dk1"/>
                </a:solidFill>
                <a:latin typeface="Calibri"/>
                <a:ea typeface="Calibri"/>
                <a:cs typeface="Calibri"/>
              </a:defRPr>
            </a:lvl2pPr>
            <a:lvl3pPr marR="0" lvl="2" algn="l">
              <a:spcBef>
                <a:spcPts val="0"/>
              </a:spcBef>
              <a:spcAft>
                <a:spcPts val="0"/>
              </a:spcAft>
              <a:buSzPts val="1400"/>
              <a:buNone/>
              <a:defRPr sz="1350" b="0" i="0" u="none" strike="noStrike" cap="none">
                <a:solidFill>
                  <a:schemeClr val="dk1"/>
                </a:solidFill>
                <a:latin typeface="Calibri"/>
                <a:ea typeface="Calibri"/>
                <a:cs typeface="Calibri"/>
              </a:defRPr>
            </a:lvl3pPr>
            <a:lvl4pPr marR="0" lvl="3" algn="l">
              <a:spcBef>
                <a:spcPts val="0"/>
              </a:spcBef>
              <a:spcAft>
                <a:spcPts val="0"/>
              </a:spcAft>
              <a:buSzPts val="1400"/>
              <a:buNone/>
              <a:defRPr sz="1350" b="0" i="0" u="none" strike="noStrike" cap="none">
                <a:solidFill>
                  <a:schemeClr val="dk1"/>
                </a:solidFill>
                <a:latin typeface="Calibri"/>
                <a:ea typeface="Calibri"/>
                <a:cs typeface="Calibri"/>
              </a:defRPr>
            </a:lvl4pPr>
            <a:lvl5pPr marR="0" lvl="4" algn="l">
              <a:spcBef>
                <a:spcPts val="0"/>
              </a:spcBef>
              <a:spcAft>
                <a:spcPts val="0"/>
              </a:spcAft>
              <a:buSzPts val="1400"/>
              <a:buNone/>
              <a:defRPr sz="1350" b="0" i="0" u="none" strike="noStrike" cap="none">
                <a:solidFill>
                  <a:schemeClr val="dk1"/>
                </a:solidFill>
                <a:latin typeface="Calibri"/>
                <a:ea typeface="Calibri"/>
                <a:cs typeface="Calibri"/>
              </a:defRPr>
            </a:lvl5pPr>
            <a:lvl6pPr marR="0" lvl="5" algn="l">
              <a:spcBef>
                <a:spcPts val="0"/>
              </a:spcBef>
              <a:spcAft>
                <a:spcPts val="0"/>
              </a:spcAft>
              <a:buSzPts val="1400"/>
              <a:buNone/>
              <a:defRPr sz="1350" b="0" i="0" u="none" strike="noStrike" cap="none">
                <a:solidFill>
                  <a:schemeClr val="dk1"/>
                </a:solidFill>
                <a:latin typeface="Calibri"/>
                <a:ea typeface="Calibri"/>
                <a:cs typeface="Calibri"/>
              </a:defRPr>
            </a:lvl6pPr>
            <a:lvl7pPr marR="0" lvl="6" algn="l">
              <a:spcBef>
                <a:spcPts val="0"/>
              </a:spcBef>
              <a:spcAft>
                <a:spcPts val="0"/>
              </a:spcAft>
              <a:buSzPts val="1400"/>
              <a:buNone/>
              <a:defRPr sz="1350" b="0" i="0" u="none" strike="noStrike" cap="none">
                <a:solidFill>
                  <a:schemeClr val="dk1"/>
                </a:solidFill>
                <a:latin typeface="Calibri"/>
                <a:ea typeface="Calibri"/>
                <a:cs typeface="Calibri"/>
              </a:defRPr>
            </a:lvl7pPr>
            <a:lvl8pPr marR="0" lvl="7" algn="l">
              <a:spcBef>
                <a:spcPts val="0"/>
              </a:spcBef>
              <a:spcAft>
                <a:spcPts val="0"/>
              </a:spcAft>
              <a:buSzPts val="1400"/>
              <a:buNone/>
              <a:defRPr sz="1350" b="0" i="0" u="none" strike="noStrike" cap="none">
                <a:solidFill>
                  <a:schemeClr val="dk1"/>
                </a:solidFill>
                <a:latin typeface="Calibri"/>
                <a:ea typeface="Calibri"/>
                <a:cs typeface="Calibri"/>
              </a:defRPr>
            </a:lvl8pPr>
            <a:lvl9pPr marR="0" lvl="8" algn="l">
              <a:spcBef>
                <a:spcPts val="0"/>
              </a:spcBef>
              <a:spcAft>
                <a:spcPts val="0"/>
              </a:spcAft>
              <a:buSzPts val="1400"/>
              <a:buNone/>
              <a:defRPr sz="1350" b="0" i="0" u="none" strike="noStrike" cap="none">
                <a:solidFill>
                  <a:schemeClr val="dk1"/>
                </a:solidFill>
                <a:latin typeface="Calibri"/>
                <a:ea typeface="Calibri"/>
                <a:cs typeface="Calibri"/>
              </a:defRPr>
            </a:lvl9pPr>
          </a:lstStyle>
          <a:p>
            <a:pPr>
              <a:defRPr/>
            </a:pPr>
            <a:endParaRPr/>
          </a:p>
        </p:txBody>
      </p:sp>
      <p:sp>
        <p:nvSpPr>
          <p:cNvPr id="8" name="Google Shape;16;p2"/>
          <p:cNvSpPr>
            <a:spLocks noGrp="1"/>
          </p:cNvSpPr>
          <p:nvPr>
            <p:ph type="ftr" idx="11"/>
          </p:nvPr>
        </p:nvSpPr>
        <p:spPr bwMode="auto">
          <a:xfrm>
            <a:off x="3028950" y="4767263"/>
            <a:ext cx="3086100" cy="273844"/>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350" b="0" i="0" u="none" strike="noStrike" cap="none">
                <a:solidFill>
                  <a:schemeClr val="dk1"/>
                </a:solidFill>
                <a:latin typeface="Calibri"/>
                <a:ea typeface="Calibri"/>
                <a:cs typeface="Calibri"/>
              </a:defRPr>
            </a:lvl1pPr>
            <a:lvl2pPr marR="0" lvl="1" algn="l">
              <a:spcBef>
                <a:spcPts val="0"/>
              </a:spcBef>
              <a:spcAft>
                <a:spcPts val="0"/>
              </a:spcAft>
              <a:buSzPts val="1400"/>
              <a:buNone/>
              <a:defRPr sz="1350" b="0" i="0" u="none" strike="noStrike" cap="none">
                <a:solidFill>
                  <a:schemeClr val="dk1"/>
                </a:solidFill>
                <a:latin typeface="Calibri"/>
                <a:ea typeface="Calibri"/>
                <a:cs typeface="Calibri"/>
              </a:defRPr>
            </a:lvl2pPr>
            <a:lvl3pPr marR="0" lvl="2" algn="l">
              <a:spcBef>
                <a:spcPts val="0"/>
              </a:spcBef>
              <a:spcAft>
                <a:spcPts val="0"/>
              </a:spcAft>
              <a:buSzPts val="1400"/>
              <a:buNone/>
              <a:defRPr sz="1350" b="0" i="0" u="none" strike="noStrike" cap="none">
                <a:solidFill>
                  <a:schemeClr val="dk1"/>
                </a:solidFill>
                <a:latin typeface="Calibri"/>
                <a:ea typeface="Calibri"/>
                <a:cs typeface="Calibri"/>
              </a:defRPr>
            </a:lvl3pPr>
            <a:lvl4pPr marR="0" lvl="3" algn="l">
              <a:spcBef>
                <a:spcPts val="0"/>
              </a:spcBef>
              <a:spcAft>
                <a:spcPts val="0"/>
              </a:spcAft>
              <a:buSzPts val="1400"/>
              <a:buNone/>
              <a:defRPr sz="1350" b="0" i="0" u="none" strike="noStrike" cap="none">
                <a:solidFill>
                  <a:schemeClr val="dk1"/>
                </a:solidFill>
                <a:latin typeface="Calibri"/>
                <a:ea typeface="Calibri"/>
                <a:cs typeface="Calibri"/>
              </a:defRPr>
            </a:lvl4pPr>
            <a:lvl5pPr marR="0" lvl="4" algn="l">
              <a:spcBef>
                <a:spcPts val="0"/>
              </a:spcBef>
              <a:spcAft>
                <a:spcPts val="0"/>
              </a:spcAft>
              <a:buSzPts val="1400"/>
              <a:buNone/>
              <a:defRPr sz="1350" b="0" i="0" u="none" strike="noStrike" cap="none">
                <a:solidFill>
                  <a:schemeClr val="dk1"/>
                </a:solidFill>
                <a:latin typeface="Calibri"/>
                <a:ea typeface="Calibri"/>
                <a:cs typeface="Calibri"/>
              </a:defRPr>
            </a:lvl5pPr>
            <a:lvl6pPr marR="0" lvl="5" algn="l">
              <a:spcBef>
                <a:spcPts val="0"/>
              </a:spcBef>
              <a:spcAft>
                <a:spcPts val="0"/>
              </a:spcAft>
              <a:buSzPts val="1400"/>
              <a:buNone/>
              <a:defRPr sz="1350" b="0" i="0" u="none" strike="noStrike" cap="none">
                <a:solidFill>
                  <a:schemeClr val="dk1"/>
                </a:solidFill>
                <a:latin typeface="Calibri"/>
                <a:ea typeface="Calibri"/>
                <a:cs typeface="Calibri"/>
              </a:defRPr>
            </a:lvl6pPr>
            <a:lvl7pPr marR="0" lvl="6" algn="l">
              <a:spcBef>
                <a:spcPts val="0"/>
              </a:spcBef>
              <a:spcAft>
                <a:spcPts val="0"/>
              </a:spcAft>
              <a:buSzPts val="1400"/>
              <a:buNone/>
              <a:defRPr sz="1350" b="0" i="0" u="none" strike="noStrike" cap="none">
                <a:solidFill>
                  <a:schemeClr val="dk1"/>
                </a:solidFill>
                <a:latin typeface="Calibri"/>
                <a:ea typeface="Calibri"/>
                <a:cs typeface="Calibri"/>
              </a:defRPr>
            </a:lvl7pPr>
            <a:lvl8pPr marR="0" lvl="7" algn="l">
              <a:spcBef>
                <a:spcPts val="0"/>
              </a:spcBef>
              <a:spcAft>
                <a:spcPts val="0"/>
              </a:spcAft>
              <a:buSzPts val="1400"/>
              <a:buNone/>
              <a:defRPr sz="1350" b="0" i="0" u="none" strike="noStrike" cap="none">
                <a:solidFill>
                  <a:schemeClr val="dk1"/>
                </a:solidFill>
                <a:latin typeface="Calibri"/>
                <a:ea typeface="Calibri"/>
                <a:cs typeface="Calibri"/>
              </a:defRPr>
            </a:lvl8pPr>
            <a:lvl9pPr marR="0" lvl="8" algn="l">
              <a:spcBef>
                <a:spcPts val="0"/>
              </a:spcBef>
              <a:spcAft>
                <a:spcPts val="0"/>
              </a:spcAft>
              <a:buSzPts val="1400"/>
              <a:buNone/>
              <a:defRPr sz="1350" b="0" i="0" u="none" strike="noStrike" cap="none">
                <a:solidFill>
                  <a:schemeClr val="dk1"/>
                </a:solidFill>
                <a:latin typeface="Calibri"/>
                <a:ea typeface="Calibri"/>
                <a:cs typeface="Calibri"/>
              </a:defRPr>
            </a:lvl9pPr>
          </a:lstStyle>
          <a:p>
            <a:pPr>
              <a:defRPr/>
            </a:pPr>
            <a:endParaRPr/>
          </a:p>
        </p:txBody>
      </p:sp>
      <p:sp>
        <p:nvSpPr>
          <p:cNvPr id="9" name="Google Shape;17;p2"/>
          <p:cNvSpPr>
            <a:spLocks noGrp="1"/>
          </p:cNvSpPr>
          <p:nvPr>
            <p:ph type="sldNum" idx="12"/>
          </p:nvPr>
        </p:nvSpPr>
        <p:spPr bwMode="auto">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a:spcBef>
                <a:spcPts val="0"/>
              </a:spcBef>
              <a:buNone/>
              <a:defRPr sz="1350" b="0" i="0" u="none" strike="noStrike" cap="none">
                <a:solidFill>
                  <a:schemeClr val="dk1"/>
                </a:solidFill>
                <a:latin typeface="Calibri"/>
                <a:ea typeface="Calibri"/>
                <a:cs typeface="Calibri"/>
              </a:defRPr>
            </a:lvl1pPr>
            <a:lvl2pPr marL="0" marR="0" lvl="1" indent="0" algn="l">
              <a:spcBef>
                <a:spcPts val="0"/>
              </a:spcBef>
              <a:buNone/>
              <a:defRPr sz="1350" b="0" i="0" u="none" strike="noStrike" cap="none">
                <a:solidFill>
                  <a:schemeClr val="dk1"/>
                </a:solidFill>
                <a:latin typeface="Calibri"/>
                <a:ea typeface="Calibri"/>
                <a:cs typeface="Calibri"/>
              </a:defRPr>
            </a:lvl2pPr>
            <a:lvl3pPr marL="0" marR="0" lvl="2" indent="0" algn="l">
              <a:spcBef>
                <a:spcPts val="0"/>
              </a:spcBef>
              <a:buNone/>
              <a:defRPr sz="1350" b="0" i="0" u="none" strike="noStrike" cap="none">
                <a:solidFill>
                  <a:schemeClr val="dk1"/>
                </a:solidFill>
                <a:latin typeface="Calibri"/>
                <a:ea typeface="Calibri"/>
                <a:cs typeface="Calibri"/>
              </a:defRPr>
            </a:lvl3pPr>
            <a:lvl4pPr marL="0" marR="0" lvl="3" indent="0" algn="l">
              <a:spcBef>
                <a:spcPts val="0"/>
              </a:spcBef>
              <a:buNone/>
              <a:defRPr sz="1350" b="0" i="0" u="none" strike="noStrike" cap="none">
                <a:solidFill>
                  <a:schemeClr val="dk1"/>
                </a:solidFill>
                <a:latin typeface="Calibri"/>
                <a:ea typeface="Calibri"/>
                <a:cs typeface="Calibri"/>
              </a:defRPr>
            </a:lvl4pPr>
            <a:lvl5pPr marL="0" marR="0" lvl="4" indent="0" algn="l">
              <a:spcBef>
                <a:spcPts val="0"/>
              </a:spcBef>
              <a:buNone/>
              <a:defRPr sz="1350" b="0" i="0" u="none" strike="noStrike" cap="none">
                <a:solidFill>
                  <a:schemeClr val="dk1"/>
                </a:solidFill>
                <a:latin typeface="Calibri"/>
                <a:ea typeface="Calibri"/>
                <a:cs typeface="Calibri"/>
              </a:defRPr>
            </a:lvl5pPr>
            <a:lvl6pPr marL="0" marR="0" lvl="5" indent="0" algn="l">
              <a:spcBef>
                <a:spcPts val="0"/>
              </a:spcBef>
              <a:buNone/>
              <a:defRPr sz="1350" b="0" i="0" u="none" strike="noStrike" cap="none">
                <a:solidFill>
                  <a:schemeClr val="dk1"/>
                </a:solidFill>
                <a:latin typeface="Calibri"/>
                <a:ea typeface="Calibri"/>
                <a:cs typeface="Calibri"/>
              </a:defRPr>
            </a:lvl6pPr>
            <a:lvl7pPr marL="0" marR="0" lvl="6" indent="0" algn="l">
              <a:spcBef>
                <a:spcPts val="0"/>
              </a:spcBef>
              <a:buNone/>
              <a:defRPr sz="1350" b="0" i="0" u="none" strike="noStrike" cap="none">
                <a:solidFill>
                  <a:schemeClr val="dk1"/>
                </a:solidFill>
                <a:latin typeface="Calibri"/>
                <a:ea typeface="Calibri"/>
                <a:cs typeface="Calibri"/>
              </a:defRPr>
            </a:lvl7pPr>
            <a:lvl8pPr marL="0" marR="0" lvl="7" indent="0" algn="l">
              <a:spcBef>
                <a:spcPts val="0"/>
              </a:spcBef>
              <a:buNone/>
              <a:defRPr sz="1350" b="0" i="0" u="none" strike="noStrike" cap="none">
                <a:solidFill>
                  <a:schemeClr val="dk1"/>
                </a:solidFill>
                <a:latin typeface="Calibri"/>
                <a:ea typeface="Calibri"/>
                <a:cs typeface="Calibri"/>
              </a:defRPr>
            </a:lvl8pPr>
            <a:lvl9pPr marL="0" marR="0" lvl="8" indent="0" algn="l">
              <a:spcBef>
                <a:spcPts val="0"/>
              </a:spcBef>
              <a:buNone/>
              <a:defRPr sz="1350" b="0" i="0" u="none" strike="noStrike" cap="none">
                <a:solidFill>
                  <a:schemeClr val="dk1"/>
                </a:solidFill>
                <a:latin typeface="Calibri"/>
                <a:ea typeface="Calibri"/>
                <a:cs typeface="Calibri"/>
              </a:defRPr>
            </a:lvl9pPr>
          </a:lstStyle>
          <a:p>
            <a:pPr>
              <a:defRPr/>
            </a:pPr>
            <a:fld id="{00000000-1234-1234-1234-123412341234}"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51" name="Google Shape;51;p13"/>
          <p:cNvSpPr txBox="1">
            <a:spLocks noGrp="1"/>
          </p:cNvSpPr>
          <p:nvPr>
            <p:ph type="title"/>
          </p:nvPr>
        </p:nvSpPr>
        <p:spPr bwMode="auto">
          <a:xfrm>
            <a:off x="628650" y="350045"/>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pPr>
              <a:defRPr/>
            </a:pPr>
            <a:endParaRPr/>
          </a:p>
        </p:txBody>
      </p:sp>
      <p:sp>
        <p:nvSpPr>
          <p:cNvPr id="52" name="Google Shape;52;p13"/>
          <p:cNvSpPr txBox="1">
            <a:spLocks noGrp="1"/>
          </p:cNvSpPr>
          <p:nvPr>
            <p:ph type="body" idx="1"/>
          </p:nvPr>
        </p:nvSpPr>
        <p:spPr bwMode="auto">
          <a:xfrm>
            <a:off x="628650" y="1362293"/>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15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defRPr>
            </a:lvl1pPr>
            <a:lvl2pPr marL="914400" marR="0" lvl="1" indent="-342900" algn="l">
              <a:lnSpc>
                <a:spcPct val="15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2pPr>
            <a:lvl3pPr marL="1371600" marR="0" lvl="2" indent="-323850" algn="l">
              <a:lnSpc>
                <a:spcPct val="15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defRPr>
            </a:lvl3pPr>
            <a:lvl4pPr marL="1828800" marR="0" lvl="3" indent="-317500" algn="l">
              <a:lnSpc>
                <a:spcPct val="15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2286000" marR="0" lvl="4" indent="-317500" algn="l">
              <a:lnSpc>
                <a:spcPct val="15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9pPr>
          </a:lstStyle>
          <a:p>
            <a:pPr>
              <a:defRPr/>
            </a:pPr>
            <a:endParaRPr/>
          </a:p>
        </p:txBody>
      </p:sp>
      <p:sp>
        <p:nvSpPr>
          <p:cNvPr id="54" name="Google Shape;54;p13"/>
          <p:cNvSpPr txBox="1">
            <a:spLocks noGrp="1"/>
          </p:cNvSpPr>
          <p:nvPr>
            <p:ph type="ftr" idx="11"/>
          </p:nvPr>
        </p:nvSpPr>
        <p:spPr bwMode="auto">
          <a:xfrm>
            <a:off x="993227" y="4674475"/>
            <a:ext cx="7522200" cy="4011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0"/>
              </a:spcBef>
              <a:spcAft>
                <a:spcPts val="0"/>
              </a:spcAft>
              <a:buClr>
                <a:srgbClr val="000000"/>
              </a:buClr>
              <a:buSzPts val="1100"/>
              <a:buFont typeface="Arial"/>
              <a:buNone/>
              <a:defRPr sz="1400" b="0" i="0" u="none" strike="noStrike" cap="none">
                <a:solidFill>
                  <a:srgbClr val="523932"/>
                </a:solidFill>
                <a:latin typeface="Calibri"/>
                <a:ea typeface="Calibri"/>
                <a:cs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defRPr>
            </a:lvl9pPr>
          </a:lstStyle>
          <a:p>
            <a:pPr>
              <a:defRPr/>
            </a:pPr>
            <a:endParaRPr/>
          </a:p>
        </p:txBody>
      </p:sp>
      <p:sp>
        <p:nvSpPr>
          <p:cNvPr id="55" name="Google Shape;55;p13"/>
          <p:cNvSpPr txBox="1">
            <a:spLocks noGrp="1"/>
          </p:cNvSpPr>
          <p:nvPr>
            <p:ph type="sldNum" idx="12"/>
          </p:nvPr>
        </p:nvSpPr>
        <p:spPr bwMode="auto">
          <a:xfrm>
            <a:off x="8598648" y="4738132"/>
            <a:ext cx="4713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23932"/>
                </a:solidFill>
                <a:latin typeface="Calibri"/>
                <a:ea typeface="Calibri"/>
                <a:cs typeface="Calibri"/>
              </a:defRPr>
            </a:lvl9pPr>
          </a:lstStyle>
          <a:p>
            <a:pPr marL="0" lvl="0" indent="0" algn="r">
              <a:spcBef>
                <a:spcPts val="0"/>
              </a:spcBef>
              <a:spcAft>
                <a:spcPts val="0"/>
              </a:spcAft>
              <a:buNone/>
              <a:defRPr/>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0" name="Google Shape;100;p21"/>
          <p:cNvSpPr txBox="1">
            <a:spLocks noGrp="1"/>
          </p:cNvSpPr>
          <p:nvPr>
            <p:ph type="ctrTitle"/>
          </p:nvPr>
        </p:nvSpPr>
        <p:spPr bwMode="auto">
          <a:xfrm>
            <a:off x="3759398" y="2715766"/>
            <a:ext cx="5112568" cy="1944216"/>
          </a:xfrm>
          <a:prstGeom prst="rect">
            <a:avLst/>
          </a:prstGeom>
          <a:noFill/>
          <a:ln>
            <a:noFill/>
          </a:ln>
        </p:spPr>
        <p:txBody>
          <a:bodyPr spcFirstLastPara="1" wrap="square" lIns="68575" tIns="34275" rIns="68575" bIns="34275" anchor="t" anchorCtr="0">
            <a:noAutofit/>
          </a:bodyPr>
          <a:lstStyle/>
          <a:p>
            <a:pPr algn="l">
              <a:lnSpc>
                <a:spcPct val="100000"/>
              </a:lnSpc>
              <a:defRPr/>
            </a:pPr>
            <a:r>
              <a:rPr lang="de" sz="2300" dirty="0" smtClean="0"/>
              <a:t>TA Collections</a:t>
            </a:r>
            <a:br>
              <a:rPr lang="de" sz="2300" dirty="0" smtClean="0"/>
            </a:br>
            <a:r>
              <a:rPr lang="de" sz="2300" dirty="0" smtClean="0"/>
              <a:t>- Verbindungen zu Editionen</a:t>
            </a:r>
            <a:r>
              <a:rPr lang="en-US" sz="2400" dirty="0"/>
              <a:t/>
            </a:r>
            <a:br>
              <a:rPr lang="en-US" sz="2400" dirty="0"/>
            </a:br>
            <a:r>
              <a:rPr lang="de" sz="2300" dirty="0"/>
              <a:t/>
            </a:r>
            <a:br>
              <a:rPr lang="de" sz="2300" dirty="0"/>
            </a:br>
            <a:r>
              <a:rPr lang="de" sz="1300" dirty="0"/>
              <a:t/>
            </a:r>
            <a:br>
              <a:rPr lang="de" sz="1300" dirty="0"/>
            </a:br>
            <a:r>
              <a:rPr lang="de" sz="1800" dirty="0" smtClean="0"/>
              <a:t>Peter Leinen, Deutsche Nationalbibliothek</a:t>
            </a:r>
            <a:r>
              <a:rPr lang="de" sz="1400" dirty="0"/>
              <a:t/>
            </a:r>
            <a:br>
              <a:rPr lang="de" sz="1400" dirty="0"/>
            </a:br>
            <a:endParaRPr sz="1400" dirty="0"/>
          </a:p>
        </p:txBody>
      </p:sp>
      <p:pic>
        <p:nvPicPr>
          <p:cNvPr id="102" name="Google Shape;102;p21"/>
          <p:cNvPicPr/>
          <p:nvPr/>
        </p:nvPicPr>
        <p:blipFill>
          <a:blip r:embed="rId3"/>
          <a:stretch/>
        </p:blipFill>
        <p:spPr bwMode="auto">
          <a:xfrm>
            <a:off x="-1260648" y="-956642"/>
            <a:ext cx="4833484" cy="4833484"/>
          </a:xfrm>
          <a:prstGeom prst="rect">
            <a:avLst/>
          </a:prstGeom>
          <a:noFill/>
          <a:ln>
            <a:noFill/>
          </a:ln>
        </p:spPr>
      </p:pic>
      <p:sp>
        <p:nvSpPr>
          <p:cNvPr id="5" name="Google Shape;100;p21"/>
          <p:cNvSpPr txBox="1"/>
          <p:nvPr/>
        </p:nvSpPr>
        <p:spPr bwMode="auto">
          <a:xfrm>
            <a:off x="5395108" y="51468"/>
            <a:ext cx="3496906" cy="504055"/>
          </a:xfrm>
          <a:prstGeom prst="rect">
            <a:avLst/>
          </a:prstGeom>
          <a:noFill/>
          <a:ln>
            <a:noFill/>
          </a:ln>
        </p:spPr>
        <p:txBody>
          <a:bodyPr spcFirstLastPara="1" wrap="square" lIns="68574" tIns="34274" rIns="68574" bIns="34274" anchor="t" anchorCtr="0">
            <a:noAutofit/>
          </a:bodyPr>
          <a:lstStyle>
            <a:defPPr marR="0" lvl="0" algn="l">
              <a:lnSpc>
                <a:spcPct val="100000"/>
              </a:lnSpc>
              <a:spcBef>
                <a:spcPts val="0"/>
              </a:spcBef>
              <a:spcAft>
                <a:spcPts val="0"/>
              </a:spcAft>
            </a:defPPr>
            <a:lvl1pPr marR="0" lvl="0" algn="ctr">
              <a:lnSpc>
                <a:spcPct val="90000"/>
              </a:lnSpc>
              <a:spcBef>
                <a:spcPts val="0"/>
              </a:spcBef>
              <a:spcAft>
                <a:spcPts val="0"/>
              </a:spcAft>
              <a:buClr>
                <a:srgbClr val="523932"/>
              </a:buClr>
              <a:buSzPts val="4500"/>
              <a:buFont typeface="Calibri"/>
              <a:buNone/>
              <a:defRPr sz="4500" b="0" i="0" u="none" strike="noStrike" cap="none">
                <a:solidFill>
                  <a:srgbClr val="523932"/>
                </a:solidFill>
                <a:latin typeface="Calibri"/>
                <a:ea typeface="Calibri"/>
                <a:cs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pPr algn="just">
              <a:defRPr/>
            </a:pPr>
            <a:r>
              <a:rPr lang="de-DE" sz="900" dirty="0"/>
              <a:t>Das NFDI-Konsortium Text+ wird </a:t>
            </a:r>
            <a:r>
              <a:rPr lang="de-DE" sz="900" b="0" i="0" u="none" strike="noStrike" cap="none" spc="0" dirty="0">
                <a:solidFill>
                  <a:srgbClr val="523932"/>
                </a:solidFill>
                <a:latin typeface="Calibri"/>
                <a:ea typeface="Calibri"/>
                <a:cs typeface="Calibri"/>
              </a:rPr>
              <a:t>gefördert durch die Deutsche Forschungsgemeinschaft (DFG) - Projektnummer 460033370</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1" name="Gruppieren 10"/>
          <p:cNvGrpSpPr/>
          <p:nvPr/>
        </p:nvGrpSpPr>
        <p:grpSpPr>
          <a:xfrm>
            <a:off x="5798103" y="195486"/>
            <a:ext cx="3240000" cy="1620000"/>
            <a:chOff x="5578680" y="672567"/>
            <a:chExt cx="3240000" cy="1620000"/>
          </a:xfrm>
          <a:effectLst>
            <a:glow rad="1905000">
              <a:srgbClr val="80A971">
                <a:alpha val="25000"/>
              </a:srgbClr>
            </a:glow>
          </a:effectLst>
        </p:grpSpPr>
        <p:pic>
          <p:nvPicPr>
            <p:cNvPr id="12" name="Google Shape;127;p24"/>
            <p:cNvPicPr>
              <a:picLocks noChangeAspect="1"/>
            </p:cNvPicPr>
            <p:nvPr/>
          </p:nvPicPr>
          <p:blipFill>
            <a:blip r:embed="rId3">
              <a:alphaModFix/>
            </a:blip>
            <a:stretch/>
          </p:blipFill>
          <p:spPr bwMode="auto">
            <a:xfrm>
              <a:off x="5578680" y="672567"/>
              <a:ext cx="3240000" cy="1620000"/>
            </a:xfrm>
            <a:prstGeom prst="rect">
              <a:avLst/>
            </a:prstGeom>
            <a:noFill/>
            <a:ln>
              <a:solidFill>
                <a:srgbClr val="80A971"/>
              </a:solidFill>
            </a:ln>
          </p:spPr>
        </p:pic>
        <p:sp>
          <p:nvSpPr>
            <p:cNvPr id="13" name="Rechteck 12"/>
            <p:cNvSpPr/>
            <p:nvPr/>
          </p:nvSpPr>
          <p:spPr>
            <a:xfrm>
              <a:off x="6228184" y="1131590"/>
              <a:ext cx="1944216" cy="674494"/>
            </a:xfrm>
            <a:prstGeom prst="rect">
              <a:avLst/>
            </a:prstGeom>
            <a:solidFill>
              <a:srgbClr val="80A971"/>
            </a:solidFill>
            <a:ln>
              <a:solidFill>
                <a:srgbClr val="80A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228183" y="1282786"/>
              <a:ext cx="1944217" cy="400110"/>
            </a:xfrm>
            <a:prstGeom prst="rect">
              <a:avLst/>
            </a:prstGeom>
            <a:noFill/>
            <a:ln>
              <a:solidFill>
                <a:srgbClr val="80A971"/>
              </a:solidFill>
            </a:ln>
          </p:spPr>
          <p:txBody>
            <a:bodyPr wrap="square" rtlCol="0">
              <a:spAutoFit/>
            </a:bodyPr>
            <a:lstStyle/>
            <a:p>
              <a:pPr algn="ctr"/>
              <a:r>
                <a:rPr lang="de-DE" sz="2000" dirty="0" smtClean="0"/>
                <a:t>Collections</a:t>
              </a:r>
              <a:endParaRPr lang="de-DE" sz="2000" dirty="0"/>
            </a:p>
          </p:txBody>
        </p:sp>
      </p:grpSp>
      <p:sp>
        <p:nvSpPr>
          <p:cNvPr id="101" name="Google Shape;101;p21"/>
          <p:cNvSpPr txBox="1">
            <a:spLocks noGrp="1"/>
          </p:cNvSpPr>
          <p:nvPr>
            <p:ph type="title"/>
          </p:nvPr>
        </p:nvSpPr>
        <p:spPr bwMode="auto">
          <a:xfrm>
            <a:off x="628650" y="350045"/>
            <a:ext cx="8119814" cy="565521"/>
          </a:xfrm>
          <a:prstGeom prst="rect">
            <a:avLst/>
          </a:prstGeom>
          <a:noFill/>
          <a:ln>
            <a:noFill/>
          </a:ln>
        </p:spPr>
        <p:txBody>
          <a:bodyPr spcFirstLastPara="1" wrap="square" lIns="68575" tIns="34275" rIns="68575" bIns="34275" anchor="t" anchorCtr="0">
            <a:noAutofit/>
          </a:bodyPr>
          <a:lstStyle/>
          <a:p>
            <a:pPr marL="0" lvl="0" indent="0" algn="l">
              <a:lnSpc>
                <a:spcPct val="90000"/>
              </a:lnSpc>
              <a:spcBef>
                <a:spcPts val="0"/>
              </a:spcBef>
              <a:spcAft>
                <a:spcPts val="0"/>
              </a:spcAft>
              <a:buSzPts val="3300"/>
              <a:buNone/>
              <a:defRPr/>
            </a:pPr>
            <a:r>
              <a:rPr lang="de" sz="3200" dirty="0" smtClean="0"/>
              <a:t>TA Collections</a:t>
            </a:r>
            <a:endParaRPr sz="3200" dirty="0"/>
          </a:p>
        </p:txBody>
      </p:sp>
      <p:sp>
        <p:nvSpPr>
          <p:cNvPr id="102" name="Google Shape;102;p21"/>
          <p:cNvSpPr txBox="1">
            <a:spLocks noGrp="1"/>
          </p:cNvSpPr>
          <p:nvPr>
            <p:ph type="body" idx="1"/>
          </p:nvPr>
        </p:nvSpPr>
        <p:spPr bwMode="auto">
          <a:xfrm>
            <a:off x="628650" y="915566"/>
            <a:ext cx="7886700" cy="3384376"/>
          </a:xfrm>
          <a:prstGeom prst="rect">
            <a:avLst/>
          </a:prstGeom>
          <a:noFill/>
          <a:ln>
            <a:noFill/>
          </a:ln>
        </p:spPr>
        <p:txBody>
          <a:bodyPr spcFirstLastPara="1" wrap="square" lIns="68575" tIns="34275" rIns="68575" bIns="34275" anchor="t" anchorCtr="0">
            <a:noAutofit/>
          </a:bodyPr>
          <a:lstStyle/>
          <a:p>
            <a:pPr marL="176213" indent="-176213">
              <a:defRPr/>
            </a:pPr>
            <a:r>
              <a:rPr lang="en-US" dirty="0" err="1" smtClean="0"/>
              <a:t>Ziele</a:t>
            </a:r>
            <a:endParaRPr lang="en-US" dirty="0" smtClean="0"/>
          </a:p>
          <a:p>
            <a:pPr marL="633413" lvl="1" indent="-176213">
              <a:lnSpc>
                <a:spcPct val="100000"/>
              </a:lnSpc>
              <a:defRPr/>
            </a:pPr>
            <a:r>
              <a:rPr lang="de-DE" dirty="0" smtClean="0"/>
              <a:t>Support-Infrastruktur zu Sammlungen </a:t>
            </a:r>
          </a:p>
          <a:p>
            <a:pPr marL="633413" lvl="1" indent="-176213">
              <a:lnSpc>
                <a:spcPct val="100000"/>
              </a:lnSpc>
              <a:defRPr/>
            </a:pPr>
            <a:r>
              <a:rPr lang="de-DE" dirty="0" smtClean="0"/>
              <a:t>einfache </a:t>
            </a:r>
            <a:r>
              <a:rPr lang="de-DE" dirty="0"/>
              <a:t>und transparente Verfahren zum </a:t>
            </a:r>
            <a:r>
              <a:rPr lang="de-DE" dirty="0" smtClean="0"/>
              <a:t>Finden </a:t>
            </a:r>
            <a:r>
              <a:rPr lang="de-DE" dirty="0"/>
              <a:t>und </a:t>
            </a:r>
            <a:r>
              <a:rPr lang="de-DE" dirty="0" smtClean="0"/>
              <a:t>Zugang </a:t>
            </a:r>
            <a:r>
              <a:rPr lang="de-DE" dirty="0"/>
              <a:t>von Daten aus Sammlungen, die für die Forschung frei zugänglich </a:t>
            </a:r>
            <a:r>
              <a:rPr lang="de-DE" dirty="0" smtClean="0"/>
              <a:t>sind</a:t>
            </a:r>
            <a:endParaRPr lang="de-DE" dirty="0"/>
          </a:p>
          <a:p>
            <a:pPr marL="633413" lvl="1" indent="-176213">
              <a:lnSpc>
                <a:spcPct val="100000"/>
              </a:lnSpc>
              <a:defRPr/>
            </a:pPr>
            <a:r>
              <a:rPr lang="de-DE" dirty="0" smtClean="0"/>
              <a:t>Integration von Sammlungen</a:t>
            </a:r>
            <a:r>
              <a:rPr lang="de-DE" dirty="0"/>
              <a:t>, die sich derzeit außerhalb der Reichweite von Forschern </a:t>
            </a:r>
            <a:r>
              <a:rPr lang="de-DE" dirty="0" smtClean="0"/>
              <a:t>befinden in </a:t>
            </a:r>
            <a:r>
              <a:rPr lang="de-DE" dirty="0"/>
              <a:t>großem Umfang integrieren</a:t>
            </a:r>
          </a:p>
          <a:p>
            <a:pPr marL="633413" lvl="1" indent="-176213">
              <a:lnSpc>
                <a:spcPct val="100000"/>
              </a:lnSpc>
              <a:defRPr/>
            </a:pPr>
            <a:r>
              <a:rPr lang="de-DE" dirty="0"/>
              <a:t>eine Drehscheibe für rechtliches und ethisches Fachwissen </a:t>
            </a:r>
            <a:endParaRPr lang="de-DE" dirty="0" smtClean="0"/>
          </a:p>
          <a:p>
            <a:pPr marL="633413" lvl="1" indent="-176213">
              <a:lnSpc>
                <a:spcPct val="100000"/>
              </a:lnSpc>
              <a:defRPr/>
            </a:pPr>
            <a:r>
              <a:rPr lang="de-DE" dirty="0" smtClean="0"/>
              <a:t>Verbesserung der Interoperabilität </a:t>
            </a:r>
            <a:r>
              <a:rPr lang="de-DE" dirty="0"/>
              <a:t>von Sammlungen durch der </a:t>
            </a:r>
            <a:r>
              <a:rPr lang="de-DE" dirty="0" smtClean="0"/>
              <a:t>Standardisierung, </a:t>
            </a:r>
            <a:r>
              <a:rPr lang="de-DE" dirty="0" err="1" smtClean="0"/>
              <a:t>Linked</a:t>
            </a:r>
            <a:r>
              <a:rPr lang="de-DE" dirty="0" smtClean="0"/>
              <a:t> (Open) Data, Normdaten</a:t>
            </a:r>
          </a:p>
        </p:txBody>
      </p:sp>
      <p:sp>
        <p:nvSpPr>
          <p:cNvPr id="103" name="Google Shape;103;p21"/>
          <p:cNvSpPr txBox="1">
            <a:spLocks noGrp="1"/>
          </p:cNvSpPr>
          <p:nvPr>
            <p:ph type="sldNum" idx="12"/>
          </p:nvPr>
        </p:nvSpPr>
        <p:spPr bwMode="auto">
          <a:xfrm>
            <a:off x="8598648" y="4738132"/>
            <a:ext cx="471300" cy="273900"/>
          </a:xfrm>
          <a:prstGeom prst="rect">
            <a:avLst/>
          </a:prstGeom>
          <a:noFill/>
          <a:ln>
            <a:noFill/>
          </a:ln>
        </p:spPr>
        <p:txBody>
          <a:bodyPr spcFirstLastPara="1" wrap="square" lIns="68575" tIns="34275" rIns="68575" bIns="34275" anchor="t" anchorCtr="0">
            <a:noAutofit/>
          </a:bodyPr>
          <a:lstStyle/>
          <a:p>
            <a:pPr marL="0" lvl="0" indent="0" algn="r">
              <a:lnSpc>
                <a:spcPct val="100000"/>
              </a:lnSpc>
              <a:spcBef>
                <a:spcPts val="0"/>
              </a:spcBef>
              <a:spcAft>
                <a:spcPts val="0"/>
              </a:spcAft>
              <a:buClr>
                <a:srgbClr val="000000"/>
              </a:buClr>
              <a:buSzPts val="1000"/>
              <a:buFont typeface="Arial"/>
              <a:buNone/>
              <a:defRPr/>
            </a:pPr>
            <a:fld id="{00000000-1234-1234-1234-123412341234}" type="slidenum">
              <a:rPr lang="de"/>
              <a:t>2</a:t>
            </a:fld>
            <a:endParaRPr/>
          </a:p>
        </p:txBody>
      </p:sp>
      <p:sp>
        <p:nvSpPr>
          <p:cNvPr id="5" name="Google Shape;101;p21"/>
          <p:cNvSpPr txBox="1">
            <a:spLocks noGrp="1"/>
          </p:cNvSpPr>
          <p:nvPr>
            <p:ph type="ftr" idx="11"/>
          </p:nvPr>
        </p:nvSpPr>
        <p:spPr bwMode="auto">
          <a:xfrm>
            <a:off x="993227" y="4674475"/>
            <a:ext cx="7522200" cy="401100"/>
          </a:xfrm>
          <a:prstGeom prst="rect">
            <a:avLst/>
          </a:prstGeom>
          <a:noFill/>
          <a:ln>
            <a:noFill/>
          </a:ln>
        </p:spPr>
        <p:txBody>
          <a:bodyPr spcFirstLastPara="1" wrap="square" lIns="68575" tIns="34275" rIns="68575" bIns="34275" anchor="t" anchorCtr="0">
            <a:noAutofit/>
          </a:bodyPr>
          <a:lstStyle/>
          <a:p>
            <a:pPr marL="0" lvl="0" indent="0" algn="ctr">
              <a:lnSpc>
                <a:spcPct val="100000"/>
              </a:lnSpc>
              <a:spcBef>
                <a:spcPts val="0"/>
              </a:spcBef>
              <a:spcAft>
                <a:spcPts val="0"/>
              </a:spcAft>
              <a:buSzPts val="1100"/>
              <a:buNone/>
              <a:defRPr/>
            </a:pPr>
            <a:r>
              <a:rPr lang="de" dirty="0" smtClean="0"/>
              <a:t>www.text-plus.org </a:t>
            </a:r>
            <a:endParaRPr dirty="0"/>
          </a:p>
        </p:txBody>
      </p:sp>
    </p:spTree>
    <p:extLst>
      <p:ext uri="{BB962C8B-B14F-4D97-AF65-F5344CB8AC3E}">
        <p14:creationId xmlns:p14="http://schemas.microsoft.com/office/powerpoint/2010/main" val="2837780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 name="Google Shape;101;p21"/>
          <p:cNvSpPr txBox="1">
            <a:spLocks noGrp="1"/>
          </p:cNvSpPr>
          <p:nvPr>
            <p:ph type="title"/>
          </p:nvPr>
        </p:nvSpPr>
        <p:spPr bwMode="auto">
          <a:xfrm>
            <a:off x="628650" y="350045"/>
            <a:ext cx="8119814" cy="565521"/>
          </a:xfrm>
          <a:prstGeom prst="rect">
            <a:avLst/>
          </a:prstGeom>
          <a:noFill/>
          <a:ln>
            <a:noFill/>
          </a:ln>
        </p:spPr>
        <p:txBody>
          <a:bodyPr spcFirstLastPara="1" wrap="square" lIns="68575" tIns="34275" rIns="68575" bIns="34275" anchor="t" anchorCtr="0">
            <a:noAutofit/>
          </a:bodyPr>
          <a:lstStyle/>
          <a:p>
            <a:pPr marL="0" lvl="0" indent="0" algn="l">
              <a:lnSpc>
                <a:spcPct val="90000"/>
              </a:lnSpc>
              <a:spcBef>
                <a:spcPts val="0"/>
              </a:spcBef>
              <a:spcAft>
                <a:spcPts val="0"/>
              </a:spcAft>
              <a:buSzPts val="3300"/>
              <a:buNone/>
              <a:defRPr/>
            </a:pPr>
            <a:r>
              <a:rPr lang="de" sz="3200" dirty="0" smtClean="0"/>
              <a:t>TA Collections</a:t>
            </a:r>
            <a:endParaRPr sz="3200" dirty="0"/>
          </a:p>
        </p:txBody>
      </p:sp>
      <p:sp>
        <p:nvSpPr>
          <p:cNvPr id="102" name="Google Shape;102;p21"/>
          <p:cNvSpPr txBox="1">
            <a:spLocks noGrp="1"/>
          </p:cNvSpPr>
          <p:nvPr>
            <p:ph type="body" idx="1"/>
          </p:nvPr>
        </p:nvSpPr>
        <p:spPr bwMode="auto">
          <a:xfrm>
            <a:off x="628650" y="915566"/>
            <a:ext cx="7886700" cy="3384376"/>
          </a:xfrm>
          <a:prstGeom prst="rect">
            <a:avLst/>
          </a:prstGeom>
          <a:noFill/>
          <a:ln>
            <a:noFill/>
          </a:ln>
        </p:spPr>
        <p:txBody>
          <a:bodyPr spcFirstLastPara="1" wrap="square" lIns="68575" tIns="34275" rIns="68575" bIns="34275" anchor="t" anchorCtr="0">
            <a:noAutofit/>
          </a:bodyPr>
          <a:lstStyle/>
          <a:p>
            <a:pPr marL="179388" indent="-179388">
              <a:defRPr/>
            </a:pPr>
            <a:r>
              <a:rPr lang="en-US" dirty="0" smtClean="0"/>
              <a:t>Cluster:</a:t>
            </a:r>
          </a:p>
          <a:p>
            <a:pPr marL="536575" lvl="1" indent="-176213">
              <a:defRPr/>
            </a:pPr>
            <a:r>
              <a:rPr lang="en-US" dirty="0" err="1" smtClean="0"/>
              <a:t>Gegenwartssprache</a:t>
            </a:r>
            <a:endParaRPr lang="en-US" dirty="0" smtClean="0"/>
          </a:p>
          <a:p>
            <a:pPr marL="536575" lvl="1" indent="-176213">
              <a:defRPr/>
            </a:pPr>
            <a:r>
              <a:rPr lang="en-US" dirty="0" err="1" smtClean="0"/>
              <a:t>Historische</a:t>
            </a:r>
            <a:r>
              <a:rPr lang="en-US" dirty="0" smtClean="0"/>
              <a:t> </a:t>
            </a:r>
            <a:r>
              <a:rPr lang="en-US" dirty="0" err="1" smtClean="0"/>
              <a:t>Texte</a:t>
            </a:r>
            <a:endParaRPr lang="en-US" dirty="0" smtClean="0"/>
          </a:p>
          <a:p>
            <a:pPr marL="536575" lvl="1" indent="-176213">
              <a:defRPr/>
            </a:pPr>
            <a:r>
              <a:rPr lang="en-US" dirty="0" err="1" smtClean="0"/>
              <a:t>Unstrukturierte</a:t>
            </a:r>
            <a:r>
              <a:rPr lang="en-US" dirty="0" smtClean="0"/>
              <a:t> </a:t>
            </a:r>
            <a:r>
              <a:rPr lang="en-US" dirty="0" err="1" smtClean="0"/>
              <a:t>Texte</a:t>
            </a:r>
            <a:endParaRPr lang="en-US" dirty="0" smtClean="0"/>
          </a:p>
          <a:p>
            <a:pPr marL="536575" lvl="1" indent="-176213">
              <a:defRPr/>
            </a:pPr>
            <a:endParaRPr lang="en-US" dirty="0" smtClean="0"/>
          </a:p>
          <a:p>
            <a:pPr marL="536575" lvl="1" indent="-176213">
              <a:defRPr/>
            </a:pPr>
            <a:r>
              <a:rPr lang="en-US" dirty="0" smtClean="0"/>
              <a:t>19 </a:t>
            </a:r>
            <a:r>
              <a:rPr lang="en-US" dirty="0" err="1" smtClean="0"/>
              <a:t>Einrichtungen</a:t>
            </a:r>
            <a:r>
              <a:rPr lang="en-US" dirty="0" smtClean="0"/>
              <a:t>, </a:t>
            </a:r>
            <a:r>
              <a:rPr lang="en-US" dirty="0" err="1" smtClean="0"/>
              <a:t>davon</a:t>
            </a:r>
            <a:r>
              <a:rPr lang="en-US" dirty="0" smtClean="0"/>
              <a:t> 12 </a:t>
            </a:r>
            <a:r>
              <a:rPr lang="en-US" dirty="0" err="1" smtClean="0"/>
              <a:t>Datenzentren</a:t>
            </a:r>
            <a:endParaRPr lang="en-US" dirty="0" smtClean="0"/>
          </a:p>
          <a:p>
            <a:pPr marL="0" indent="0">
              <a:buNone/>
              <a:defRPr/>
            </a:pPr>
            <a:endParaRPr lang="en-US" dirty="0"/>
          </a:p>
        </p:txBody>
      </p:sp>
      <p:sp>
        <p:nvSpPr>
          <p:cNvPr id="103" name="Google Shape;103;p21"/>
          <p:cNvSpPr txBox="1">
            <a:spLocks noGrp="1"/>
          </p:cNvSpPr>
          <p:nvPr>
            <p:ph type="sldNum" idx="12"/>
          </p:nvPr>
        </p:nvSpPr>
        <p:spPr bwMode="auto">
          <a:xfrm>
            <a:off x="8598648" y="4738132"/>
            <a:ext cx="471300" cy="273900"/>
          </a:xfrm>
          <a:prstGeom prst="rect">
            <a:avLst/>
          </a:prstGeom>
          <a:noFill/>
          <a:ln>
            <a:noFill/>
          </a:ln>
        </p:spPr>
        <p:txBody>
          <a:bodyPr spcFirstLastPara="1" wrap="square" lIns="68575" tIns="34275" rIns="68575" bIns="34275" anchor="t" anchorCtr="0">
            <a:noAutofit/>
          </a:bodyPr>
          <a:lstStyle/>
          <a:p>
            <a:pPr marL="0" lvl="0" indent="0" algn="r">
              <a:lnSpc>
                <a:spcPct val="100000"/>
              </a:lnSpc>
              <a:spcBef>
                <a:spcPts val="0"/>
              </a:spcBef>
              <a:spcAft>
                <a:spcPts val="0"/>
              </a:spcAft>
              <a:buClr>
                <a:srgbClr val="000000"/>
              </a:buClr>
              <a:buSzPts val="1000"/>
              <a:buFont typeface="Arial"/>
              <a:buNone/>
              <a:defRPr/>
            </a:pPr>
            <a:fld id="{00000000-1234-1234-1234-123412341234}" type="slidenum">
              <a:rPr lang="de"/>
              <a:t>3</a:t>
            </a:fld>
            <a:endParaRPr/>
          </a:p>
        </p:txBody>
      </p:sp>
      <p:sp>
        <p:nvSpPr>
          <p:cNvPr id="5" name="Google Shape;101;p21"/>
          <p:cNvSpPr txBox="1">
            <a:spLocks noGrp="1"/>
          </p:cNvSpPr>
          <p:nvPr>
            <p:ph type="ftr" idx="11"/>
          </p:nvPr>
        </p:nvSpPr>
        <p:spPr bwMode="auto">
          <a:xfrm>
            <a:off x="993227" y="4674475"/>
            <a:ext cx="7522200" cy="401100"/>
          </a:xfrm>
          <a:prstGeom prst="rect">
            <a:avLst/>
          </a:prstGeom>
          <a:noFill/>
          <a:ln>
            <a:noFill/>
          </a:ln>
        </p:spPr>
        <p:txBody>
          <a:bodyPr spcFirstLastPara="1" wrap="square" lIns="68575" tIns="34275" rIns="68575" bIns="34275" anchor="t" anchorCtr="0">
            <a:noAutofit/>
          </a:bodyPr>
          <a:lstStyle/>
          <a:p>
            <a:pPr marL="0" lvl="0" indent="0" algn="ctr">
              <a:lnSpc>
                <a:spcPct val="100000"/>
              </a:lnSpc>
              <a:spcBef>
                <a:spcPts val="0"/>
              </a:spcBef>
              <a:spcAft>
                <a:spcPts val="0"/>
              </a:spcAft>
              <a:buSzPts val="1100"/>
              <a:buNone/>
              <a:defRPr/>
            </a:pPr>
            <a:r>
              <a:rPr lang="de"/>
              <a:t>www.text-plus.org </a:t>
            </a:r>
            <a:endParaRPr/>
          </a:p>
        </p:txBody>
      </p:sp>
      <p:grpSp>
        <p:nvGrpSpPr>
          <p:cNvPr id="11" name="Gruppieren 10"/>
          <p:cNvGrpSpPr/>
          <p:nvPr/>
        </p:nvGrpSpPr>
        <p:grpSpPr>
          <a:xfrm>
            <a:off x="5798103" y="195486"/>
            <a:ext cx="3240000" cy="1620000"/>
            <a:chOff x="5578680" y="672567"/>
            <a:chExt cx="3240000" cy="1620000"/>
          </a:xfrm>
          <a:effectLst>
            <a:glow rad="1905000">
              <a:srgbClr val="80A971">
                <a:alpha val="25000"/>
              </a:srgbClr>
            </a:glow>
          </a:effectLst>
        </p:grpSpPr>
        <p:pic>
          <p:nvPicPr>
            <p:cNvPr id="12" name="Google Shape;127;p24"/>
            <p:cNvPicPr>
              <a:picLocks noChangeAspect="1"/>
            </p:cNvPicPr>
            <p:nvPr/>
          </p:nvPicPr>
          <p:blipFill>
            <a:blip r:embed="rId3">
              <a:alphaModFix/>
            </a:blip>
            <a:stretch/>
          </p:blipFill>
          <p:spPr bwMode="auto">
            <a:xfrm>
              <a:off x="5578680" y="672567"/>
              <a:ext cx="3240000" cy="1620000"/>
            </a:xfrm>
            <a:prstGeom prst="rect">
              <a:avLst/>
            </a:prstGeom>
            <a:noFill/>
            <a:ln>
              <a:solidFill>
                <a:srgbClr val="80A971"/>
              </a:solidFill>
            </a:ln>
          </p:spPr>
        </p:pic>
        <p:sp>
          <p:nvSpPr>
            <p:cNvPr id="13" name="Rechteck 12"/>
            <p:cNvSpPr/>
            <p:nvPr/>
          </p:nvSpPr>
          <p:spPr>
            <a:xfrm>
              <a:off x="6228184" y="1131590"/>
              <a:ext cx="1944216" cy="674494"/>
            </a:xfrm>
            <a:prstGeom prst="rect">
              <a:avLst/>
            </a:prstGeom>
            <a:solidFill>
              <a:srgbClr val="80A971"/>
            </a:solidFill>
            <a:ln>
              <a:solidFill>
                <a:srgbClr val="80A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228183" y="1282786"/>
              <a:ext cx="1944217" cy="400110"/>
            </a:xfrm>
            <a:prstGeom prst="rect">
              <a:avLst/>
            </a:prstGeom>
            <a:noFill/>
            <a:ln>
              <a:solidFill>
                <a:srgbClr val="80A971"/>
              </a:solidFill>
            </a:ln>
          </p:spPr>
          <p:txBody>
            <a:bodyPr wrap="square" rtlCol="0">
              <a:spAutoFit/>
            </a:bodyPr>
            <a:lstStyle/>
            <a:p>
              <a:pPr algn="ctr"/>
              <a:r>
                <a:rPr lang="de-DE" sz="2000" dirty="0" smtClean="0"/>
                <a:t>Collections</a:t>
              </a:r>
              <a:endParaRPr lang="de-DE" sz="2000" dirty="0"/>
            </a:p>
          </p:txBody>
        </p:sp>
      </p:grpSp>
    </p:spTree>
    <p:extLst>
      <p:ext uri="{BB962C8B-B14F-4D97-AF65-F5344CB8AC3E}">
        <p14:creationId xmlns:p14="http://schemas.microsoft.com/office/powerpoint/2010/main" val="12547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 name="Google Shape;101;p21"/>
          <p:cNvSpPr txBox="1">
            <a:spLocks noGrp="1"/>
          </p:cNvSpPr>
          <p:nvPr>
            <p:ph type="title"/>
          </p:nvPr>
        </p:nvSpPr>
        <p:spPr bwMode="auto">
          <a:xfrm>
            <a:off x="628650" y="350045"/>
            <a:ext cx="8119814" cy="565521"/>
          </a:xfrm>
          <a:prstGeom prst="rect">
            <a:avLst/>
          </a:prstGeom>
          <a:noFill/>
          <a:ln>
            <a:noFill/>
          </a:ln>
        </p:spPr>
        <p:txBody>
          <a:bodyPr spcFirstLastPara="1" wrap="square" lIns="68575" tIns="34275" rIns="68575" bIns="34275" anchor="t" anchorCtr="0">
            <a:noAutofit/>
          </a:bodyPr>
          <a:lstStyle/>
          <a:p>
            <a:pPr marL="0" lvl="0" indent="0" algn="l">
              <a:lnSpc>
                <a:spcPct val="90000"/>
              </a:lnSpc>
              <a:spcBef>
                <a:spcPts val="0"/>
              </a:spcBef>
              <a:spcAft>
                <a:spcPts val="0"/>
              </a:spcAft>
              <a:buSzPts val="3300"/>
              <a:buNone/>
              <a:defRPr/>
            </a:pPr>
            <a:r>
              <a:rPr lang="de" sz="3200" dirty="0" smtClean="0"/>
              <a:t>TA Collections</a:t>
            </a:r>
            <a:endParaRPr sz="3200" dirty="0"/>
          </a:p>
        </p:txBody>
      </p:sp>
      <p:sp>
        <p:nvSpPr>
          <p:cNvPr id="102" name="Google Shape;102;p21"/>
          <p:cNvSpPr txBox="1">
            <a:spLocks noGrp="1"/>
          </p:cNvSpPr>
          <p:nvPr>
            <p:ph type="body" idx="1"/>
          </p:nvPr>
        </p:nvSpPr>
        <p:spPr bwMode="auto">
          <a:xfrm>
            <a:off x="628650" y="915566"/>
            <a:ext cx="8263830" cy="3384376"/>
          </a:xfrm>
          <a:prstGeom prst="rect">
            <a:avLst/>
          </a:prstGeom>
          <a:noFill/>
          <a:ln>
            <a:noFill/>
          </a:ln>
        </p:spPr>
        <p:txBody>
          <a:bodyPr spcFirstLastPara="1" wrap="square" lIns="68575" tIns="34275" rIns="68575" bIns="34275" anchor="t" anchorCtr="0">
            <a:noAutofit/>
          </a:bodyPr>
          <a:lstStyle/>
          <a:p>
            <a:pPr marL="176213" indent="-176213">
              <a:defRPr/>
            </a:pPr>
            <a:r>
              <a:rPr lang="de-DE" dirty="0" smtClean="0"/>
              <a:t>Bezüge zu Editionen</a:t>
            </a:r>
          </a:p>
          <a:p>
            <a:pPr marL="633413" lvl="1" indent="-176213">
              <a:defRPr/>
            </a:pPr>
            <a:r>
              <a:rPr lang="de-DE" dirty="0"/>
              <a:t>Sammlungen</a:t>
            </a:r>
          </a:p>
          <a:p>
            <a:pPr marL="1090613" lvl="2" indent="-176213">
              <a:defRPr/>
            </a:pPr>
            <a:r>
              <a:rPr lang="de-DE" dirty="0" smtClean="0"/>
              <a:t>Dauerhafte </a:t>
            </a:r>
            <a:r>
              <a:rPr lang="de-DE" dirty="0"/>
              <a:t>Verfügbarkeit, Zugriff über </a:t>
            </a:r>
            <a:r>
              <a:rPr lang="de-DE" dirty="0" smtClean="0"/>
              <a:t>Repositorien</a:t>
            </a:r>
          </a:p>
          <a:p>
            <a:pPr marL="1090613" lvl="2" indent="-176213">
              <a:defRPr/>
            </a:pPr>
            <a:r>
              <a:rPr lang="de-DE" dirty="0"/>
              <a:t>Standardisierung der </a:t>
            </a:r>
            <a:r>
              <a:rPr lang="de-DE" dirty="0" smtClean="0"/>
              <a:t>Formate</a:t>
            </a:r>
            <a:endParaRPr lang="de-DE" dirty="0"/>
          </a:p>
          <a:p>
            <a:pPr marL="1090613" lvl="2" indent="-176213">
              <a:defRPr/>
            </a:pPr>
            <a:r>
              <a:rPr lang="de-DE" dirty="0"/>
              <a:t>Rechtliche </a:t>
            </a:r>
            <a:r>
              <a:rPr lang="de-DE" dirty="0" smtClean="0"/>
              <a:t>Aspekte</a:t>
            </a:r>
          </a:p>
          <a:p>
            <a:pPr marL="1090613" lvl="2" indent="-176213">
              <a:defRPr/>
            </a:pPr>
            <a:r>
              <a:rPr lang="de-DE" dirty="0"/>
              <a:t>Struktur, </a:t>
            </a:r>
            <a:r>
              <a:rPr lang="de-DE" dirty="0" err="1"/>
              <a:t>Facettierung</a:t>
            </a:r>
            <a:endParaRPr lang="de-DE" dirty="0"/>
          </a:p>
          <a:p>
            <a:pPr marL="633413" lvl="1" indent="-176213">
              <a:defRPr/>
            </a:pPr>
            <a:r>
              <a:rPr lang="de-DE" dirty="0" smtClean="0"/>
              <a:t>Integration</a:t>
            </a:r>
            <a:endParaRPr lang="de-DE" dirty="0"/>
          </a:p>
          <a:p>
            <a:pPr marL="1090613" lvl="2" indent="-176213">
              <a:defRPr/>
            </a:pPr>
            <a:r>
              <a:rPr lang="de-DE" dirty="0"/>
              <a:t>Erschließung</a:t>
            </a:r>
          </a:p>
          <a:p>
            <a:pPr marL="1090613" lvl="2" indent="-176213">
              <a:defRPr/>
            </a:pPr>
            <a:r>
              <a:rPr lang="de-DE" dirty="0"/>
              <a:t>Suchfunktionen</a:t>
            </a:r>
          </a:p>
          <a:p>
            <a:pPr marL="0" indent="0">
              <a:buNone/>
              <a:defRPr/>
            </a:pPr>
            <a:endParaRPr lang="en-US" dirty="0"/>
          </a:p>
        </p:txBody>
      </p:sp>
      <p:sp>
        <p:nvSpPr>
          <p:cNvPr id="103" name="Google Shape;103;p21"/>
          <p:cNvSpPr txBox="1">
            <a:spLocks noGrp="1"/>
          </p:cNvSpPr>
          <p:nvPr>
            <p:ph type="sldNum" idx="12"/>
          </p:nvPr>
        </p:nvSpPr>
        <p:spPr bwMode="auto">
          <a:xfrm>
            <a:off x="8598648" y="4738132"/>
            <a:ext cx="471300" cy="273900"/>
          </a:xfrm>
          <a:prstGeom prst="rect">
            <a:avLst/>
          </a:prstGeom>
          <a:noFill/>
          <a:ln>
            <a:noFill/>
          </a:ln>
        </p:spPr>
        <p:txBody>
          <a:bodyPr spcFirstLastPara="1" wrap="square" lIns="68575" tIns="34275" rIns="68575" bIns="34275" anchor="t" anchorCtr="0">
            <a:noAutofit/>
          </a:bodyPr>
          <a:lstStyle/>
          <a:p>
            <a:pPr marL="0" lvl="0" indent="0" algn="r">
              <a:lnSpc>
                <a:spcPct val="100000"/>
              </a:lnSpc>
              <a:spcBef>
                <a:spcPts val="0"/>
              </a:spcBef>
              <a:spcAft>
                <a:spcPts val="0"/>
              </a:spcAft>
              <a:buClr>
                <a:srgbClr val="000000"/>
              </a:buClr>
              <a:buSzPts val="1000"/>
              <a:buFont typeface="Arial"/>
              <a:buNone/>
              <a:defRPr/>
            </a:pPr>
            <a:fld id="{00000000-1234-1234-1234-123412341234}" type="slidenum">
              <a:rPr lang="de"/>
              <a:t>4</a:t>
            </a:fld>
            <a:endParaRPr/>
          </a:p>
        </p:txBody>
      </p:sp>
      <p:sp>
        <p:nvSpPr>
          <p:cNvPr id="5" name="Google Shape;101;p21"/>
          <p:cNvSpPr txBox="1">
            <a:spLocks noGrp="1"/>
          </p:cNvSpPr>
          <p:nvPr>
            <p:ph type="ftr" idx="11"/>
          </p:nvPr>
        </p:nvSpPr>
        <p:spPr bwMode="auto">
          <a:xfrm>
            <a:off x="993227" y="4674475"/>
            <a:ext cx="7522200" cy="401100"/>
          </a:xfrm>
          <a:prstGeom prst="rect">
            <a:avLst/>
          </a:prstGeom>
          <a:noFill/>
          <a:ln>
            <a:noFill/>
          </a:ln>
        </p:spPr>
        <p:txBody>
          <a:bodyPr spcFirstLastPara="1" wrap="square" lIns="68575" tIns="34275" rIns="68575" bIns="34275" anchor="t" anchorCtr="0">
            <a:noAutofit/>
          </a:bodyPr>
          <a:lstStyle/>
          <a:p>
            <a:pPr marL="0" lvl="0" indent="0" algn="ctr">
              <a:lnSpc>
                <a:spcPct val="100000"/>
              </a:lnSpc>
              <a:spcBef>
                <a:spcPts val="0"/>
              </a:spcBef>
              <a:spcAft>
                <a:spcPts val="0"/>
              </a:spcAft>
              <a:buSzPts val="1100"/>
              <a:buNone/>
              <a:defRPr/>
            </a:pPr>
            <a:r>
              <a:rPr lang="de"/>
              <a:t>www.text-plus.org </a:t>
            </a:r>
            <a:endParaRPr/>
          </a:p>
        </p:txBody>
      </p:sp>
      <p:grpSp>
        <p:nvGrpSpPr>
          <p:cNvPr id="7" name="Gruppieren 6"/>
          <p:cNvGrpSpPr/>
          <p:nvPr/>
        </p:nvGrpSpPr>
        <p:grpSpPr>
          <a:xfrm>
            <a:off x="5798103" y="195486"/>
            <a:ext cx="3240000" cy="1620000"/>
            <a:chOff x="5578680" y="672567"/>
            <a:chExt cx="3240000" cy="1620000"/>
          </a:xfrm>
          <a:effectLst>
            <a:glow rad="1905000">
              <a:srgbClr val="80A971">
                <a:alpha val="25000"/>
              </a:srgbClr>
            </a:glow>
          </a:effectLst>
        </p:grpSpPr>
        <p:pic>
          <p:nvPicPr>
            <p:cNvPr id="8" name="Google Shape;127;p24"/>
            <p:cNvPicPr>
              <a:picLocks noChangeAspect="1"/>
            </p:cNvPicPr>
            <p:nvPr/>
          </p:nvPicPr>
          <p:blipFill>
            <a:blip r:embed="rId3">
              <a:alphaModFix/>
            </a:blip>
            <a:stretch/>
          </p:blipFill>
          <p:spPr bwMode="auto">
            <a:xfrm>
              <a:off x="5578680" y="672567"/>
              <a:ext cx="3240000" cy="1620000"/>
            </a:xfrm>
            <a:prstGeom prst="rect">
              <a:avLst/>
            </a:prstGeom>
            <a:noFill/>
            <a:ln>
              <a:solidFill>
                <a:srgbClr val="80A971"/>
              </a:solidFill>
            </a:ln>
          </p:spPr>
        </p:pic>
        <p:sp>
          <p:nvSpPr>
            <p:cNvPr id="9" name="Rechteck 8"/>
            <p:cNvSpPr/>
            <p:nvPr/>
          </p:nvSpPr>
          <p:spPr>
            <a:xfrm>
              <a:off x="6228184" y="1131590"/>
              <a:ext cx="1944216" cy="674494"/>
            </a:xfrm>
            <a:prstGeom prst="rect">
              <a:avLst/>
            </a:prstGeom>
            <a:solidFill>
              <a:srgbClr val="80A971"/>
            </a:solidFill>
            <a:ln>
              <a:solidFill>
                <a:srgbClr val="80A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6228183" y="1282786"/>
              <a:ext cx="1944217" cy="400110"/>
            </a:xfrm>
            <a:prstGeom prst="rect">
              <a:avLst/>
            </a:prstGeom>
            <a:noFill/>
            <a:ln>
              <a:solidFill>
                <a:srgbClr val="80A971"/>
              </a:solidFill>
            </a:ln>
          </p:spPr>
          <p:txBody>
            <a:bodyPr wrap="square" rtlCol="0">
              <a:spAutoFit/>
            </a:bodyPr>
            <a:lstStyle/>
            <a:p>
              <a:pPr algn="ctr"/>
              <a:r>
                <a:rPr lang="de-DE" sz="2000" dirty="0" smtClean="0"/>
                <a:t>Collections</a:t>
              </a:r>
              <a:endParaRPr lang="de-DE" sz="2000" dirty="0"/>
            </a:p>
          </p:txBody>
        </p:sp>
      </p:grpSp>
    </p:spTree>
    <p:extLst>
      <p:ext uri="{BB962C8B-B14F-4D97-AF65-F5344CB8AC3E}">
        <p14:creationId xmlns:p14="http://schemas.microsoft.com/office/powerpoint/2010/main" val="2402523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 name="Google Shape;101;p21"/>
          <p:cNvSpPr txBox="1">
            <a:spLocks noGrp="1"/>
          </p:cNvSpPr>
          <p:nvPr>
            <p:ph type="title"/>
          </p:nvPr>
        </p:nvSpPr>
        <p:spPr bwMode="auto">
          <a:xfrm>
            <a:off x="628650" y="350045"/>
            <a:ext cx="8119814" cy="565521"/>
          </a:xfrm>
          <a:prstGeom prst="rect">
            <a:avLst/>
          </a:prstGeom>
          <a:noFill/>
          <a:ln>
            <a:noFill/>
          </a:ln>
        </p:spPr>
        <p:txBody>
          <a:bodyPr spcFirstLastPara="1" wrap="square" lIns="68575" tIns="34275" rIns="68575" bIns="34275" anchor="t" anchorCtr="0">
            <a:noAutofit/>
          </a:bodyPr>
          <a:lstStyle/>
          <a:p>
            <a:pPr marL="0" lvl="0" indent="0" algn="l">
              <a:lnSpc>
                <a:spcPct val="90000"/>
              </a:lnSpc>
              <a:spcBef>
                <a:spcPts val="0"/>
              </a:spcBef>
              <a:spcAft>
                <a:spcPts val="0"/>
              </a:spcAft>
              <a:buSzPts val="3300"/>
              <a:buNone/>
              <a:defRPr/>
            </a:pPr>
            <a:r>
              <a:rPr lang="de" sz="3200" dirty="0" smtClean="0"/>
              <a:t>TA Collections</a:t>
            </a:r>
            <a:endParaRPr sz="3200" dirty="0"/>
          </a:p>
        </p:txBody>
      </p:sp>
      <p:sp>
        <p:nvSpPr>
          <p:cNvPr id="102" name="Google Shape;102;p21"/>
          <p:cNvSpPr txBox="1">
            <a:spLocks noGrp="1"/>
          </p:cNvSpPr>
          <p:nvPr>
            <p:ph type="body" idx="1"/>
          </p:nvPr>
        </p:nvSpPr>
        <p:spPr bwMode="auto">
          <a:xfrm>
            <a:off x="628650" y="915566"/>
            <a:ext cx="4087366" cy="3384376"/>
          </a:xfrm>
          <a:prstGeom prst="rect">
            <a:avLst/>
          </a:prstGeom>
          <a:noFill/>
          <a:ln>
            <a:noFill/>
          </a:ln>
        </p:spPr>
        <p:txBody>
          <a:bodyPr spcFirstLastPara="1" wrap="square" lIns="68575" tIns="34275" rIns="68575" bIns="34275" anchor="t" anchorCtr="0">
            <a:noAutofit/>
          </a:bodyPr>
          <a:lstStyle/>
          <a:p>
            <a:pPr marL="176213" indent="-176213">
              <a:defRPr/>
            </a:pPr>
            <a:r>
              <a:rPr lang="de-DE" dirty="0" smtClean="0"/>
              <a:t>Bezüge zu Editionen</a:t>
            </a:r>
          </a:p>
          <a:p>
            <a:pPr marL="633413" lvl="1" indent="-176213">
              <a:defRPr/>
            </a:pPr>
            <a:r>
              <a:rPr lang="de-DE" dirty="0"/>
              <a:t>Processing</a:t>
            </a:r>
          </a:p>
          <a:p>
            <a:pPr marL="1090613" lvl="2" indent="-176213">
              <a:defRPr/>
            </a:pPr>
            <a:r>
              <a:rPr lang="de-DE" dirty="0" smtClean="0"/>
              <a:t>Strukturerkennung</a:t>
            </a:r>
          </a:p>
          <a:p>
            <a:pPr marL="1090613" lvl="2" indent="-176213">
              <a:defRPr/>
            </a:pPr>
            <a:r>
              <a:rPr lang="de-DE" dirty="0" err="1" smtClean="0"/>
              <a:t>Tokenisierung</a:t>
            </a:r>
            <a:r>
              <a:rPr lang="de-DE" dirty="0" smtClean="0"/>
              <a:t>, Normalisierung</a:t>
            </a:r>
            <a:endParaRPr lang="de-DE" dirty="0"/>
          </a:p>
          <a:p>
            <a:pPr marL="1090613" lvl="2" indent="-176213">
              <a:defRPr/>
            </a:pPr>
            <a:r>
              <a:rPr lang="de-DE" dirty="0"/>
              <a:t>LOD, Normdaten</a:t>
            </a:r>
          </a:p>
          <a:p>
            <a:pPr marL="1090613" lvl="2" indent="-176213">
              <a:defRPr/>
            </a:pPr>
            <a:r>
              <a:rPr lang="de-DE" dirty="0"/>
              <a:t>NER</a:t>
            </a:r>
          </a:p>
          <a:p>
            <a:pPr marL="633413" lvl="1" indent="-176213">
              <a:defRPr/>
            </a:pPr>
            <a:r>
              <a:rPr lang="de-DE" dirty="0" smtClean="0"/>
              <a:t>Anreicherungen</a:t>
            </a:r>
          </a:p>
          <a:p>
            <a:pPr marL="1090613" lvl="2" indent="-176213">
              <a:defRPr/>
            </a:pPr>
            <a:r>
              <a:rPr lang="de-DE" dirty="0" smtClean="0"/>
              <a:t>Annotationen</a:t>
            </a:r>
          </a:p>
          <a:p>
            <a:pPr marL="1090613" lvl="2" indent="-176213">
              <a:defRPr/>
            </a:pPr>
            <a:r>
              <a:rPr lang="de-DE" dirty="0" smtClean="0"/>
              <a:t>Verknüpfungen</a:t>
            </a:r>
            <a:endParaRPr lang="de-DE" dirty="0"/>
          </a:p>
          <a:p>
            <a:pPr marL="0" indent="0">
              <a:buNone/>
              <a:defRPr/>
            </a:pPr>
            <a:endParaRPr lang="en-US" dirty="0"/>
          </a:p>
        </p:txBody>
      </p:sp>
      <p:sp>
        <p:nvSpPr>
          <p:cNvPr id="103" name="Google Shape;103;p21"/>
          <p:cNvSpPr txBox="1">
            <a:spLocks noGrp="1"/>
          </p:cNvSpPr>
          <p:nvPr>
            <p:ph type="sldNum" idx="12"/>
          </p:nvPr>
        </p:nvSpPr>
        <p:spPr bwMode="auto">
          <a:xfrm>
            <a:off x="8598648" y="4738132"/>
            <a:ext cx="471300" cy="273900"/>
          </a:xfrm>
          <a:prstGeom prst="rect">
            <a:avLst/>
          </a:prstGeom>
          <a:noFill/>
          <a:ln>
            <a:noFill/>
          </a:ln>
        </p:spPr>
        <p:txBody>
          <a:bodyPr spcFirstLastPara="1" wrap="square" lIns="68575" tIns="34275" rIns="68575" bIns="34275" anchor="t" anchorCtr="0">
            <a:noAutofit/>
          </a:bodyPr>
          <a:lstStyle/>
          <a:p>
            <a:pPr marL="0" lvl="0" indent="0" algn="r">
              <a:lnSpc>
                <a:spcPct val="100000"/>
              </a:lnSpc>
              <a:spcBef>
                <a:spcPts val="0"/>
              </a:spcBef>
              <a:spcAft>
                <a:spcPts val="0"/>
              </a:spcAft>
              <a:buClr>
                <a:srgbClr val="000000"/>
              </a:buClr>
              <a:buSzPts val="1000"/>
              <a:buFont typeface="Arial"/>
              <a:buNone/>
              <a:defRPr/>
            </a:pPr>
            <a:fld id="{00000000-1234-1234-1234-123412341234}" type="slidenum">
              <a:rPr lang="de"/>
              <a:t>5</a:t>
            </a:fld>
            <a:endParaRPr/>
          </a:p>
        </p:txBody>
      </p:sp>
      <p:sp>
        <p:nvSpPr>
          <p:cNvPr id="5" name="Google Shape;101;p21"/>
          <p:cNvSpPr txBox="1">
            <a:spLocks noGrp="1"/>
          </p:cNvSpPr>
          <p:nvPr>
            <p:ph type="ftr" idx="11"/>
          </p:nvPr>
        </p:nvSpPr>
        <p:spPr bwMode="auto">
          <a:xfrm>
            <a:off x="993227" y="4674475"/>
            <a:ext cx="7522200" cy="401100"/>
          </a:xfrm>
          <a:prstGeom prst="rect">
            <a:avLst/>
          </a:prstGeom>
          <a:noFill/>
          <a:ln>
            <a:noFill/>
          </a:ln>
        </p:spPr>
        <p:txBody>
          <a:bodyPr spcFirstLastPara="1" wrap="square" lIns="68575" tIns="34275" rIns="68575" bIns="34275" anchor="t" anchorCtr="0">
            <a:noAutofit/>
          </a:bodyPr>
          <a:lstStyle/>
          <a:p>
            <a:pPr marL="0" lvl="0" indent="0" algn="ctr">
              <a:lnSpc>
                <a:spcPct val="100000"/>
              </a:lnSpc>
              <a:spcBef>
                <a:spcPts val="0"/>
              </a:spcBef>
              <a:spcAft>
                <a:spcPts val="0"/>
              </a:spcAft>
              <a:buSzPts val="1100"/>
              <a:buNone/>
              <a:defRPr/>
            </a:pPr>
            <a:r>
              <a:rPr lang="de"/>
              <a:t>www.text-plus.org </a:t>
            </a:r>
            <a:endParaRPr/>
          </a:p>
        </p:txBody>
      </p:sp>
      <p:grpSp>
        <p:nvGrpSpPr>
          <p:cNvPr id="7" name="Gruppieren 6"/>
          <p:cNvGrpSpPr/>
          <p:nvPr/>
        </p:nvGrpSpPr>
        <p:grpSpPr>
          <a:xfrm>
            <a:off x="5798103" y="195486"/>
            <a:ext cx="3240000" cy="1620000"/>
            <a:chOff x="5578680" y="672567"/>
            <a:chExt cx="3240000" cy="1620000"/>
          </a:xfrm>
          <a:effectLst>
            <a:glow rad="1905000">
              <a:srgbClr val="80A971">
                <a:alpha val="25000"/>
              </a:srgbClr>
            </a:glow>
          </a:effectLst>
        </p:grpSpPr>
        <p:pic>
          <p:nvPicPr>
            <p:cNvPr id="8" name="Google Shape;127;p24"/>
            <p:cNvPicPr>
              <a:picLocks noChangeAspect="1"/>
            </p:cNvPicPr>
            <p:nvPr/>
          </p:nvPicPr>
          <p:blipFill>
            <a:blip r:embed="rId3">
              <a:alphaModFix/>
            </a:blip>
            <a:stretch/>
          </p:blipFill>
          <p:spPr bwMode="auto">
            <a:xfrm>
              <a:off x="5578680" y="672567"/>
              <a:ext cx="3240000" cy="1620000"/>
            </a:xfrm>
            <a:prstGeom prst="rect">
              <a:avLst/>
            </a:prstGeom>
            <a:noFill/>
            <a:ln>
              <a:solidFill>
                <a:srgbClr val="80A971"/>
              </a:solidFill>
            </a:ln>
          </p:spPr>
        </p:pic>
        <p:sp>
          <p:nvSpPr>
            <p:cNvPr id="9" name="Rechteck 8"/>
            <p:cNvSpPr/>
            <p:nvPr/>
          </p:nvSpPr>
          <p:spPr>
            <a:xfrm>
              <a:off x="6228184" y="1131590"/>
              <a:ext cx="1944216" cy="674494"/>
            </a:xfrm>
            <a:prstGeom prst="rect">
              <a:avLst/>
            </a:prstGeom>
            <a:solidFill>
              <a:srgbClr val="80A971"/>
            </a:solidFill>
            <a:ln>
              <a:solidFill>
                <a:srgbClr val="80A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6228183" y="1282786"/>
              <a:ext cx="1944217" cy="400110"/>
            </a:xfrm>
            <a:prstGeom prst="rect">
              <a:avLst/>
            </a:prstGeom>
            <a:noFill/>
            <a:ln>
              <a:solidFill>
                <a:srgbClr val="80A971"/>
              </a:solidFill>
            </a:ln>
          </p:spPr>
          <p:txBody>
            <a:bodyPr wrap="square" rtlCol="0">
              <a:spAutoFit/>
            </a:bodyPr>
            <a:lstStyle/>
            <a:p>
              <a:pPr algn="ctr"/>
              <a:r>
                <a:rPr lang="de-DE" sz="2000" dirty="0" smtClean="0"/>
                <a:t>Collections</a:t>
              </a:r>
              <a:endParaRPr lang="de-DE" sz="2000" dirty="0"/>
            </a:p>
          </p:txBody>
        </p:sp>
      </p:grpSp>
    </p:spTree>
    <p:extLst>
      <p:ext uri="{BB962C8B-B14F-4D97-AF65-F5344CB8AC3E}">
        <p14:creationId xmlns:p14="http://schemas.microsoft.com/office/powerpoint/2010/main" val="3637305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1" name="Google Shape;101;p21"/>
          <p:cNvSpPr txBox="1">
            <a:spLocks noGrp="1"/>
          </p:cNvSpPr>
          <p:nvPr>
            <p:ph type="title"/>
          </p:nvPr>
        </p:nvSpPr>
        <p:spPr bwMode="auto">
          <a:xfrm>
            <a:off x="628650" y="350045"/>
            <a:ext cx="8119814" cy="565521"/>
          </a:xfrm>
          <a:prstGeom prst="rect">
            <a:avLst/>
          </a:prstGeom>
          <a:noFill/>
          <a:ln>
            <a:noFill/>
          </a:ln>
        </p:spPr>
        <p:txBody>
          <a:bodyPr spcFirstLastPara="1" wrap="square" lIns="68575" tIns="34275" rIns="68575" bIns="34275" anchor="t" anchorCtr="0">
            <a:noAutofit/>
          </a:bodyPr>
          <a:lstStyle/>
          <a:p>
            <a:pPr marL="0" lvl="0" indent="0" algn="l">
              <a:lnSpc>
                <a:spcPct val="90000"/>
              </a:lnSpc>
              <a:spcBef>
                <a:spcPts val="0"/>
              </a:spcBef>
              <a:spcAft>
                <a:spcPts val="0"/>
              </a:spcAft>
              <a:buSzPts val="3300"/>
              <a:buNone/>
              <a:defRPr/>
            </a:pPr>
            <a:r>
              <a:rPr lang="de" sz="3200" dirty="0" smtClean="0"/>
              <a:t>TA Collections</a:t>
            </a:r>
            <a:endParaRPr sz="3200" dirty="0"/>
          </a:p>
        </p:txBody>
      </p:sp>
      <p:sp>
        <p:nvSpPr>
          <p:cNvPr id="102" name="Google Shape;102;p21"/>
          <p:cNvSpPr txBox="1">
            <a:spLocks noGrp="1"/>
          </p:cNvSpPr>
          <p:nvPr>
            <p:ph type="body" idx="1"/>
          </p:nvPr>
        </p:nvSpPr>
        <p:spPr bwMode="auto">
          <a:xfrm>
            <a:off x="628650" y="915566"/>
            <a:ext cx="4087366" cy="3384376"/>
          </a:xfrm>
          <a:prstGeom prst="rect">
            <a:avLst/>
          </a:prstGeom>
          <a:noFill/>
          <a:ln>
            <a:noFill/>
          </a:ln>
        </p:spPr>
        <p:txBody>
          <a:bodyPr spcFirstLastPara="1" wrap="square" lIns="68575" tIns="34275" rIns="68575" bIns="34275" anchor="t" anchorCtr="0">
            <a:noAutofit/>
          </a:bodyPr>
          <a:lstStyle/>
          <a:p>
            <a:pPr marL="176213" indent="-176213">
              <a:defRPr/>
            </a:pPr>
            <a:r>
              <a:rPr lang="de-DE" dirty="0" smtClean="0"/>
              <a:t>Domänenübergreifend</a:t>
            </a:r>
          </a:p>
          <a:p>
            <a:pPr marL="633413" lvl="1" indent="-176213">
              <a:defRPr/>
            </a:pPr>
            <a:r>
              <a:rPr lang="de-DE" dirty="0" smtClean="0"/>
              <a:t>Registry</a:t>
            </a:r>
          </a:p>
          <a:p>
            <a:pPr marL="633413" lvl="1" indent="-176213">
              <a:defRPr/>
            </a:pPr>
            <a:r>
              <a:rPr lang="de-DE" dirty="0" smtClean="0"/>
              <a:t>Suchfunktionen</a:t>
            </a:r>
          </a:p>
          <a:p>
            <a:pPr marL="633413" lvl="1" indent="-176213">
              <a:defRPr/>
            </a:pPr>
            <a:r>
              <a:rPr lang="de-DE" dirty="0" smtClean="0"/>
              <a:t>Standardisierung</a:t>
            </a:r>
          </a:p>
          <a:p>
            <a:pPr marL="1090613" lvl="2" indent="-176213">
              <a:defRPr/>
            </a:pPr>
            <a:r>
              <a:rPr lang="de-DE" dirty="0" smtClean="0"/>
              <a:t>Normdaten</a:t>
            </a:r>
          </a:p>
          <a:p>
            <a:pPr marL="1090613" lvl="2" indent="-176213">
              <a:defRPr/>
            </a:pPr>
            <a:r>
              <a:rPr lang="de-DE" dirty="0" smtClean="0"/>
              <a:t>LOD</a:t>
            </a:r>
            <a:endParaRPr lang="en-US" dirty="0"/>
          </a:p>
          <a:p>
            <a:pPr marL="633413" lvl="1" indent="-176213">
              <a:defRPr/>
            </a:pPr>
            <a:r>
              <a:rPr lang="en-US" dirty="0" smtClean="0"/>
              <a:t>…</a:t>
            </a:r>
            <a:endParaRPr lang="de-DE" dirty="0" smtClean="0"/>
          </a:p>
        </p:txBody>
      </p:sp>
      <p:sp>
        <p:nvSpPr>
          <p:cNvPr id="103" name="Google Shape;103;p21"/>
          <p:cNvSpPr txBox="1">
            <a:spLocks noGrp="1"/>
          </p:cNvSpPr>
          <p:nvPr>
            <p:ph type="sldNum" idx="12"/>
          </p:nvPr>
        </p:nvSpPr>
        <p:spPr bwMode="auto">
          <a:xfrm>
            <a:off x="8598648" y="4738132"/>
            <a:ext cx="471300" cy="273900"/>
          </a:xfrm>
          <a:prstGeom prst="rect">
            <a:avLst/>
          </a:prstGeom>
          <a:noFill/>
          <a:ln>
            <a:noFill/>
          </a:ln>
        </p:spPr>
        <p:txBody>
          <a:bodyPr spcFirstLastPara="1" wrap="square" lIns="68575" tIns="34275" rIns="68575" bIns="34275" anchor="t" anchorCtr="0">
            <a:noAutofit/>
          </a:bodyPr>
          <a:lstStyle/>
          <a:p>
            <a:pPr marL="0" lvl="0" indent="0" algn="r">
              <a:lnSpc>
                <a:spcPct val="100000"/>
              </a:lnSpc>
              <a:spcBef>
                <a:spcPts val="0"/>
              </a:spcBef>
              <a:spcAft>
                <a:spcPts val="0"/>
              </a:spcAft>
              <a:buClr>
                <a:srgbClr val="000000"/>
              </a:buClr>
              <a:buSzPts val="1000"/>
              <a:buFont typeface="Arial"/>
              <a:buNone/>
              <a:defRPr/>
            </a:pPr>
            <a:fld id="{00000000-1234-1234-1234-123412341234}" type="slidenum">
              <a:rPr lang="de"/>
              <a:t>6</a:t>
            </a:fld>
            <a:endParaRPr/>
          </a:p>
        </p:txBody>
      </p:sp>
      <p:sp>
        <p:nvSpPr>
          <p:cNvPr id="5" name="Google Shape;101;p21"/>
          <p:cNvSpPr txBox="1">
            <a:spLocks noGrp="1"/>
          </p:cNvSpPr>
          <p:nvPr>
            <p:ph type="ftr" idx="11"/>
          </p:nvPr>
        </p:nvSpPr>
        <p:spPr bwMode="auto">
          <a:xfrm>
            <a:off x="993227" y="4674475"/>
            <a:ext cx="7522200" cy="401100"/>
          </a:xfrm>
          <a:prstGeom prst="rect">
            <a:avLst/>
          </a:prstGeom>
          <a:noFill/>
          <a:ln>
            <a:noFill/>
          </a:ln>
        </p:spPr>
        <p:txBody>
          <a:bodyPr spcFirstLastPara="1" wrap="square" lIns="68575" tIns="34275" rIns="68575" bIns="34275" anchor="t" anchorCtr="0">
            <a:noAutofit/>
          </a:bodyPr>
          <a:lstStyle/>
          <a:p>
            <a:pPr marL="0" lvl="0" indent="0" algn="ctr">
              <a:lnSpc>
                <a:spcPct val="100000"/>
              </a:lnSpc>
              <a:spcBef>
                <a:spcPts val="0"/>
              </a:spcBef>
              <a:spcAft>
                <a:spcPts val="0"/>
              </a:spcAft>
              <a:buSzPts val="1100"/>
              <a:buNone/>
              <a:defRPr/>
            </a:pPr>
            <a:r>
              <a:rPr lang="de"/>
              <a:t>www.text-plus.org </a:t>
            </a:r>
            <a:endParaRPr/>
          </a:p>
        </p:txBody>
      </p:sp>
      <p:grpSp>
        <p:nvGrpSpPr>
          <p:cNvPr id="7" name="Gruppieren 6"/>
          <p:cNvGrpSpPr/>
          <p:nvPr/>
        </p:nvGrpSpPr>
        <p:grpSpPr>
          <a:xfrm>
            <a:off x="5798103" y="195486"/>
            <a:ext cx="3240000" cy="1620000"/>
            <a:chOff x="5578680" y="672567"/>
            <a:chExt cx="3240000" cy="1620000"/>
          </a:xfrm>
          <a:effectLst>
            <a:glow rad="1905000">
              <a:srgbClr val="80A971">
                <a:alpha val="25000"/>
              </a:srgbClr>
            </a:glow>
          </a:effectLst>
        </p:grpSpPr>
        <p:pic>
          <p:nvPicPr>
            <p:cNvPr id="8" name="Google Shape;127;p24"/>
            <p:cNvPicPr>
              <a:picLocks noChangeAspect="1"/>
            </p:cNvPicPr>
            <p:nvPr/>
          </p:nvPicPr>
          <p:blipFill>
            <a:blip r:embed="rId3">
              <a:alphaModFix/>
            </a:blip>
            <a:stretch/>
          </p:blipFill>
          <p:spPr bwMode="auto">
            <a:xfrm>
              <a:off x="5578680" y="672567"/>
              <a:ext cx="3240000" cy="1620000"/>
            </a:xfrm>
            <a:prstGeom prst="rect">
              <a:avLst/>
            </a:prstGeom>
            <a:noFill/>
            <a:ln>
              <a:solidFill>
                <a:srgbClr val="80A971"/>
              </a:solidFill>
            </a:ln>
          </p:spPr>
        </p:pic>
        <p:sp>
          <p:nvSpPr>
            <p:cNvPr id="9" name="Rechteck 8"/>
            <p:cNvSpPr/>
            <p:nvPr/>
          </p:nvSpPr>
          <p:spPr>
            <a:xfrm>
              <a:off x="6228184" y="1131590"/>
              <a:ext cx="1944216" cy="674494"/>
            </a:xfrm>
            <a:prstGeom prst="rect">
              <a:avLst/>
            </a:prstGeom>
            <a:solidFill>
              <a:srgbClr val="80A971"/>
            </a:solidFill>
            <a:ln>
              <a:solidFill>
                <a:srgbClr val="80A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6228183" y="1282786"/>
              <a:ext cx="1944217" cy="400110"/>
            </a:xfrm>
            <a:prstGeom prst="rect">
              <a:avLst/>
            </a:prstGeom>
            <a:noFill/>
            <a:ln>
              <a:solidFill>
                <a:srgbClr val="80A971"/>
              </a:solidFill>
            </a:ln>
          </p:spPr>
          <p:txBody>
            <a:bodyPr wrap="square" rtlCol="0">
              <a:spAutoFit/>
            </a:bodyPr>
            <a:lstStyle/>
            <a:p>
              <a:pPr algn="ctr"/>
              <a:r>
                <a:rPr lang="de-DE" sz="2000" dirty="0" smtClean="0"/>
                <a:t>Collections</a:t>
              </a:r>
              <a:endParaRPr lang="de-DE" sz="2000" dirty="0"/>
            </a:p>
          </p:txBody>
        </p:sp>
      </p:grpSp>
    </p:spTree>
    <p:extLst>
      <p:ext uri="{BB962C8B-B14F-4D97-AF65-F5344CB8AC3E}">
        <p14:creationId xmlns:p14="http://schemas.microsoft.com/office/powerpoint/2010/main" val="4203588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805</Words>
  <Application>Microsoft Office PowerPoint</Application>
  <DocSecurity>0</DocSecurity>
  <PresentationFormat>Bildschirmpräsentation (16:9)</PresentationFormat>
  <Paragraphs>84</Paragraphs>
  <Slides>6</Slides>
  <Notes>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vt:i4>
      </vt:variant>
    </vt:vector>
  </HeadingPairs>
  <TitlesOfParts>
    <vt:vector size="9" baseType="lpstr">
      <vt:lpstr>Arial</vt:lpstr>
      <vt:lpstr>Calibri</vt:lpstr>
      <vt:lpstr>1_Office</vt:lpstr>
      <vt:lpstr>TA Collections - Verbindungen zu Editionen   Peter Leinen, Deutsche Nationalbibliothek </vt:lpstr>
      <vt:lpstr>TA Collections</vt:lpstr>
      <vt:lpstr>TA Collections</vt:lpstr>
      <vt:lpstr>TA Collections</vt:lpstr>
      <vt:lpstr>TA Collections</vt:lpstr>
      <vt:lpstr>TA Collections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Sprach- und textbasierte Forschungsdateninfrastruktur</dc:title>
  <dc:subject/>
  <dc:creator>Sonja Friedrichs</dc:creator>
  <cp:keywords/>
  <dc:description/>
  <cp:lastModifiedBy>Leinen, Peter</cp:lastModifiedBy>
  <cp:revision>105</cp:revision>
  <cp:lastPrinted>2022-05-08T08:10:32Z</cp:lastPrinted>
  <dcterms:modified xsi:type="dcterms:W3CDTF">2022-09-08T15:23:04Z</dcterms:modified>
  <cp:category/>
  <dc:identifier/>
  <cp:contentStatus/>
  <dc:language/>
  <cp:version/>
</cp:coreProperties>
</file>