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0275213" cy="42803763"/>
  <p:notesSz cx="30275213" cy="42803763"/>
  <p:defaultTextStyle>
    <a:defPPr>
      <a:defRPr/>
    </a:def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B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949" autoAdjust="0"/>
    <p:restoredTop sz="94603"/>
  </p:normalViewPr>
  <p:slideViewPr>
    <p:cSldViewPr>
      <p:cViewPr>
        <p:scale>
          <a:sx n="30" d="100"/>
          <a:sy n="30" d="100"/>
        </p:scale>
        <p:origin x="816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2271651" y="13269168"/>
            <a:ext cx="25745390" cy="2352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4543304" y="23970108"/>
            <a:ext cx="2120208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10298155" y="39807503"/>
            <a:ext cx="9692382" cy="214018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1514435" y="39807503"/>
            <a:ext cx="6966398" cy="2140188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9/1/2022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21807860" y="39807503"/>
            <a:ext cx="6966398" cy="214018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1514433" y="9844866"/>
            <a:ext cx="131755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15598675" y="9844866"/>
            <a:ext cx="131755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5365651" y="477565"/>
            <a:ext cx="24503079" cy="360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5365651" y="4133944"/>
            <a:ext cx="24503079" cy="13586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grpSp>
        <p:nvGrpSpPr>
          <p:cNvPr id="7" name="object 202"/>
          <p:cNvGrpSpPr/>
          <p:nvPr userDrawn="1"/>
        </p:nvGrpSpPr>
        <p:grpSpPr bwMode="auto">
          <a:xfrm>
            <a:off x="23174860" y="36658322"/>
            <a:ext cx="2737710" cy="4539957"/>
            <a:chOff x="10917252" y="17217705"/>
            <a:chExt cx="1289685" cy="2132330"/>
          </a:xfrm>
        </p:grpSpPr>
        <p:pic>
          <p:nvPicPr>
            <p:cNvPr id="8" name="object 203"/>
            <p:cNvPicPr/>
            <p:nvPr/>
          </p:nvPicPr>
          <p:blipFill>
            <a:blip r:embed="rId7"/>
            <a:stretch/>
          </p:blipFill>
          <p:spPr bwMode="auto">
            <a:xfrm>
              <a:off x="12193317" y="18749186"/>
              <a:ext cx="13508" cy="101784"/>
            </a:xfrm>
            <a:prstGeom prst="rect">
              <a:avLst/>
            </a:prstGeom>
          </p:spPr>
        </p:pic>
        <p:pic>
          <p:nvPicPr>
            <p:cNvPr id="9" name="object 204"/>
            <p:cNvPicPr/>
            <p:nvPr/>
          </p:nvPicPr>
          <p:blipFill>
            <a:blip r:embed="rId8"/>
            <a:stretch/>
          </p:blipFill>
          <p:spPr bwMode="auto">
            <a:xfrm>
              <a:off x="12201215" y="19221396"/>
              <a:ext cx="5618" cy="128181"/>
            </a:xfrm>
            <a:prstGeom prst="rect">
              <a:avLst/>
            </a:prstGeom>
          </p:spPr>
        </p:pic>
        <p:sp>
          <p:nvSpPr>
            <p:cNvPr id="10" name="object 205"/>
            <p:cNvSpPr/>
            <p:nvPr/>
          </p:nvSpPr>
          <p:spPr bwMode="auto">
            <a:xfrm>
              <a:off x="10917252" y="17217705"/>
              <a:ext cx="1283335" cy="536575"/>
            </a:xfrm>
            <a:custGeom>
              <a:avLst/>
              <a:gdLst/>
              <a:ahLst/>
              <a:cxnLst/>
              <a:rect l="l" t="t" r="r" b="b"/>
              <a:pathLst>
                <a:path w="1283334" h="536575" extrusionOk="0">
                  <a:moveTo>
                    <a:pt x="1282795" y="0"/>
                  </a:moveTo>
                  <a:lnTo>
                    <a:pt x="0" y="0"/>
                  </a:lnTo>
                  <a:lnTo>
                    <a:pt x="0" y="536022"/>
                  </a:lnTo>
                  <a:lnTo>
                    <a:pt x="1282795" y="536022"/>
                  </a:lnTo>
                  <a:lnTo>
                    <a:pt x="12827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1" name="PlaceHolder 3"/>
          <p:cNvSpPr txBox="1"/>
          <p:nvPr userDrawn="1"/>
        </p:nvSpPr>
        <p:spPr bwMode="auto">
          <a:xfrm>
            <a:off x="2811487" y="41534671"/>
            <a:ext cx="21289808" cy="1138220"/>
          </a:xfrm>
          <a:prstGeom prst="rect">
            <a:avLst/>
          </a:prstGeom>
        </p:spPr>
        <p:txBody>
          <a:bodyPr lIns="145198" tIns="72599" rIns="145198" bIns="72599">
            <a:noAutofit/>
          </a:bodyPr>
          <a:lstStyle>
            <a:defPPr>
              <a:defRPr/>
            </a:defPPr>
            <a:lvl1pPr algn="ctr">
              <a:defRPr lang="de-DE" sz="1400" b="0" strike="noStrike" spc="-1">
                <a:latin typeface="Calibri"/>
              </a:defRPr>
            </a:lvl1pPr>
          </a:lstStyle>
          <a:p>
            <a:pPr>
              <a:defRPr/>
            </a:pPr>
            <a:r>
              <a:rPr lang="de-DE" sz="2950"/>
              <a:t>&lt;Fußzeile&gt;</a:t>
            </a:r>
            <a:endParaRPr/>
          </a:p>
        </p:txBody>
      </p:sp>
      <p:sp>
        <p:nvSpPr>
          <p:cNvPr id="12" name="PlaceHolder 4"/>
          <p:cNvSpPr txBox="1"/>
          <p:nvPr userDrawn="1"/>
        </p:nvSpPr>
        <p:spPr bwMode="auto">
          <a:xfrm>
            <a:off x="24337432" y="41715560"/>
            <a:ext cx="1333527" cy="776442"/>
          </a:xfrm>
          <a:prstGeom prst="rect">
            <a:avLst/>
          </a:prstGeom>
        </p:spPr>
        <p:txBody>
          <a:bodyPr lIns="145198" tIns="72599" rIns="145198" bIns="72599">
            <a:noAutofit/>
          </a:bodyPr>
          <a:lstStyle>
            <a:defPPr>
              <a:defRPr/>
            </a:defPPr>
            <a:lvl1pPr algn="r">
              <a:lnSpc>
                <a:spcPct val="100000"/>
              </a:lnSpc>
              <a:tabLst>
                <a:tab pos="0" algn="l"/>
              </a:tabLst>
              <a:defRPr lang="de-DE" sz="1350" b="0" strike="noStrike" spc="-1">
                <a:solidFill>
                  <a:srgbClr val="523932"/>
                </a:solidFill>
                <a:latin typeface="Calibri"/>
                <a:ea typeface="Calibri"/>
              </a:defRPr>
            </a:lvl1pPr>
          </a:lstStyle>
          <a:p>
            <a:pPr>
              <a:defRPr/>
            </a:pPr>
            <a:fld id="{A53A3F0E-668E-4324-8AF9-16F2F5A4268B}" type="slidenum">
              <a:rPr lang="de-DE" sz="2850"/>
              <a:t>‹Nr.›</a:t>
            </a:fld>
            <a:endParaRPr lang="de-DE" sz="2850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3612968" y="41697714"/>
            <a:ext cx="23576337" cy="957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Rechteck 14"/>
          <p:cNvSpPr/>
          <p:nvPr userDrawn="1"/>
        </p:nvSpPr>
        <p:spPr bwMode="auto">
          <a:xfrm>
            <a:off x="423831" y="41493372"/>
            <a:ext cx="65284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400" b="0" strike="noStrike" spc="-2">
                <a:solidFill>
                  <a:srgbClr val="523932"/>
                </a:solidFill>
                <a:latin typeface="Calibri"/>
                <a:ea typeface="Calibri"/>
              </a:rPr>
              <a:t>Das NFDI-Konsortium Text+ wird gefördert durch die Deutsche Forschungsgemeinschaft (DFG) - Projektnummer 460033370</a:t>
            </a:r>
            <a:endParaRPr lang="en-GB" sz="240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9"/>
          <a:stretch/>
        </p:blipFill>
        <p:spPr bwMode="auto">
          <a:xfrm>
            <a:off x="-26194" y="8042"/>
            <a:ext cx="5391846" cy="5391846"/>
          </a:xfrm>
          <a:prstGeom prst="rect">
            <a:avLst/>
          </a:prstGeom>
        </p:spPr>
      </p:pic>
      <p:sp>
        <p:nvSpPr>
          <p:cNvPr id="19" name="Textfeld 18"/>
          <p:cNvSpPr txBox="1"/>
          <p:nvPr userDrawn="1"/>
        </p:nvSpPr>
        <p:spPr bwMode="auto">
          <a:xfrm>
            <a:off x="10365823" y="41679867"/>
            <a:ext cx="9543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3600">
                <a:latin typeface="Courier"/>
              </a:rPr>
              <a:t>www.text-plus.org</a:t>
            </a:r>
            <a:endParaRPr/>
          </a:p>
        </p:txBody>
      </p:sp>
      <p:sp>
        <p:nvSpPr>
          <p:cNvPr id="13" name="Rechteck 12"/>
          <p:cNvSpPr/>
          <p:nvPr userDrawn="1"/>
        </p:nvSpPr>
        <p:spPr bwMode="auto">
          <a:xfrm>
            <a:off x="441180" y="40967495"/>
            <a:ext cx="29427551" cy="484321"/>
          </a:xfrm>
          <a:prstGeom prst="rect">
            <a:avLst/>
          </a:prstGeom>
          <a:solidFill>
            <a:srgbClr val="7D3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 sz="7200">
          <a:latin typeface="+mj-lt"/>
          <a:ea typeface="+mj-ea"/>
          <a:cs typeface="+mj-cs"/>
        </a:defRPr>
      </a:lvl1pPr>
    </p:titleStyle>
    <p:bodyStyle>
      <a:lvl1pPr marL="0">
        <a:defRPr sz="3600">
          <a:latin typeface="+mn-lt"/>
          <a:ea typeface="+mn-ea"/>
          <a:cs typeface="+mn-cs"/>
        </a:defRPr>
      </a:lvl1pPr>
      <a:lvl2pPr marL="970544">
        <a:defRPr>
          <a:latin typeface="+mn-lt"/>
          <a:ea typeface="+mn-ea"/>
          <a:cs typeface="+mn-cs"/>
        </a:defRPr>
      </a:lvl2pPr>
      <a:lvl3pPr marL="1941088">
        <a:defRPr>
          <a:latin typeface="+mn-lt"/>
          <a:ea typeface="+mn-ea"/>
          <a:cs typeface="+mn-cs"/>
        </a:defRPr>
      </a:lvl3pPr>
      <a:lvl4pPr marL="2911632">
        <a:defRPr>
          <a:latin typeface="+mn-lt"/>
          <a:ea typeface="+mn-ea"/>
          <a:cs typeface="+mn-cs"/>
        </a:defRPr>
      </a:lvl4pPr>
      <a:lvl5pPr marL="3882177">
        <a:defRPr>
          <a:latin typeface="+mn-lt"/>
          <a:ea typeface="+mn-ea"/>
          <a:cs typeface="+mn-cs"/>
        </a:defRPr>
      </a:lvl5pPr>
      <a:lvl6pPr marL="4852721">
        <a:defRPr>
          <a:latin typeface="+mn-lt"/>
          <a:ea typeface="+mn-ea"/>
          <a:cs typeface="+mn-cs"/>
        </a:defRPr>
      </a:lvl6pPr>
      <a:lvl7pPr marL="5823265">
        <a:defRPr>
          <a:latin typeface="+mn-lt"/>
          <a:ea typeface="+mn-ea"/>
          <a:cs typeface="+mn-cs"/>
        </a:defRPr>
      </a:lvl7pPr>
      <a:lvl8pPr marL="6793809">
        <a:defRPr>
          <a:latin typeface="+mn-lt"/>
          <a:ea typeface="+mn-ea"/>
          <a:cs typeface="+mn-cs"/>
        </a:defRPr>
      </a:lvl8pPr>
      <a:lvl9pPr marL="776435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0544">
        <a:defRPr>
          <a:latin typeface="+mn-lt"/>
          <a:ea typeface="+mn-ea"/>
          <a:cs typeface="+mn-cs"/>
        </a:defRPr>
      </a:lvl2pPr>
      <a:lvl3pPr marL="1941088">
        <a:defRPr>
          <a:latin typeface="+mn-lt"/>
          <a:ea typeface="+mn-ea"/>
          <a:cs typeface="+mn-cs"/>
        </a:defRPr>
      </a:lvl3pPr>
      <a:lvl4pPr marL="2911632">
        <a:defRPr>
          <a:latin typeface="+mn-lt"/>
          <a:ea typeface="+mn-ea"/>
          <a:cs typeface="+mn-cs"/>
        </a:defRPr>
      </a:lvl4pPr>
      <a:lvl5pPr marL="3882177">
        <a:defRPr>
          <a:latin typeface="+mn-lt"/>
          <a:ea typeface="+mn-ea"/>
          <a:cs typeface="+mn-cs"/>
        </a:defRPr>
      </a:lvl5pPr>
      <a:lvl6pPr marL="4852721">
        <a:defRPr>
          <a:latin typeface="+mn-lt"/>
          <a:ea typeface="+mn-ea"/>
          <a:cs typeface="+mn-cs"/>
        </a:defRPr>
      </a:lvl6pPr>
      <a:lvl7pPr marL="5823265">
        <a:defRPr>
          <a:latin typeface="+mn-lt"/>
          <a:ea typeface="+mn-ea"/>
          <a:cs typeface="+mn-cs"/>
        </a:defRPr>
      </a:lvl7pPr>
      <a:lvl8pPr marL="6793809">
        <a:defRPr>
          <a:latin typeface="+mn-lt"/>
          <a:ea typeface="+mn-ea"/>
          <a:cs typeface="+mn-cs"/>
        </a:defRPr>
      </a:lvl8pPr>
      <a:lvl9pPr marL="776435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5" name="Textfeld 224"/>
          <p:cNvSpPr txBox="1"/>
          <p:nvPr/>
        </p:nvSpPr>
        <p:spPr bwMode="auto">
          <a:xfrm>
            <a:off x="402675" y="5920161"/>
            <a:ext cx="29326311" cy="4884029"/>
          </a:xfrm>
          <a:prstGeom prst="rect">
            <a:avLst/>
          </a:prstGeom>
          <a:solidFill>
            <a:srgbClr val="7D3C47">
              <a:alpha val="10391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Datendomäne</a:t>
            </a:r>
            <a:endParaRPr sz="3600" dirty="0">
              <a:latin typeface="Roboto"/>
              <a:ea typeface="Roboto"/>
            </a:endParaRPr>
          </a:p>
          <a:p>
            <a:pPr marL="336550" lvl="1" indent="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pPr>
            <a:r>
              <a:rPr lang="de-DE" sz="2400" dirty="0">
                <a:latin typeface="Roboto"/>
                <a:ea typeface="Roboto"/>
              </a:rPr>
              <a:t>Sprach- und textbasierte Sammlungen umfassen Sammlungen geschriebener, gesprochener oder </a:t>
            </a:r>
            <a:r>
              <a:rPr lang="de-DE" sz="2400" dirty="0" err="1">
                <a:latin typeface="Roboto"/>
                <a:ea typeface="Roboto"/>
              </a:rPr>
              <a:t>gebärdeter</a:t>
            </a:r>
            <a:r>
              <a:rPr lang="de-DE" sz="2400" dirty="0">
                <a:latin typeface="Roboto"/>
                <a:ea typeface="Roboto"/>
              </a:rPr>
              <a:t> Sprache und Texte sowie sprach- und textbezogene Experimental- oder Messdaten, die auf Grundlage wissenschaftlicher Kriterien gesammelt wurden:</a:t>
            </a:r>
            <a:endParaRPr sz="2400" dirty="0"/>
          </a:p>
          <a:p>
            <a:pPr marL="520700" lvl="1" indent="-18415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pPr>
            <a:r>
              <a:rPr lang="de-DE" sz="2400" b="1" dirty="0">
                <a:latin typeface="Roboto"/>
                <a:ea typeface="Roboto"/>
              </a:rPr>
              <a:t>Textsammlungen </a:t>
            </a:r>
            <a:r>
              <a:rPr lang="de-DE" sz="2400" dirty="0">
                <a:latin typeface="Roboto"/>
                <a:ea typeface="Roboto"/>
              </a:rPr>
              <a:t>(literarische Texte, Sachtexte, Zeitungs- und Zeitschriftentexte, Interviews, Inschriften, Handschriften, Drucke etc.)</a:t>
            </a:r>
            <a:endParaRPr sz="2400" dirty="0"/>
          </a:p>
          <a:p>
            <a:pPr marL="520700" lvl="1" indent="-18415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pPr>
            <a:r>
              <a:rPr lang="de-DE" sz="2400" b="1" dirty="0">
                <a:latin typeface="Roboto"/>
                <a:ea typeface="Roboto"/>
              </a:rPr>
              <a:t>mono- und multimodale Aufnahmen</a:t>
            </a:r>
            <a:r>
              <a:rPr lang="de-DE" sz="2400" dirty="0">
                <a:latin typeface="Roboto"/>
                <a:ea typeface="Roboto"/>
              </a:rPr>
              <a:t> </a:t>
            </a:r>
            <a:br>
              <a:rPr lang="de-DE" sz="2400" dirty="0">
                <a:latin typeface="Roboto"/>
                <a:ea typeface="Roboto"/>
              </a:rPr>
            </a:br>
            <a:r>
              <a:rPr lang="de-DE" sz="2400" dirty="0">
                <a:latin typeface="Roboto"/>
                <a:ea typeface="Roboto"/>
              </a:rPr>
              <a:t>z. B. von spontaner und formaler Sprache (Reden, Dialoge, Nachrichten, Interviews, Interaktion im Alltag etc.)</a:t>
            </a:r>
            <a:endParaRPr sz="2400" dirty="0"/>
          </a:p>
          <a:p>
            <a:pPr marL="520700" lvl="1" indent="-18415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pPr>
            <a:r>
              <a:rPr lang="de-DE" sz="2400" b="1" dirty="0">
                <a:latin typeface="Roboto"/>
                <a:ea typeface="Roboto"/>
              </a:rPr>
              <a:t>Sensordaten </a:t>
            </a:r>
            <a:r>
              <a:rPr lang="de-DE" sz="2400" dirty="0">
                <a:latin typeface="Roboto"/>
                <a:ea typeface="Roboto"/>
              </a:rPr>
              <a:t/>
            </a:r>
            <a:br>
              <a:rPr lang="de-DE" sz="2400" dirty="0">
                <a:latin typeface="Roboto"/>
                <a:ea typeface="Roboto"/>
              </a:rPr>
            </a:br>
            <a:r>
              <a:rPr lang="de-DE" sz="2400" dirty="0">
                <a:latin typeface="Roboto"/>
                <a:ea typeface="Roboto"/>
              </a:rPr>
              <a:t>(EEG, Eyetracking, </a:t>
            </a:r>
            <a:r>
              <a:rPr lang="de-DE" sz="2400" dirty="0" err="1">
                <a:latin typeface="Roboto"/>
                <a:ea typeface="Roboto"/>
              </a:rPr>
              <a:t>Artikulographie</a:t>
            </a:r>
            <a:r>
              <a:rPr lang="de-DE" sz="2400" dirty="0">
                <a:latin typeface="Roboto"/>
                <a:ea typeface="Roboto"/>
              </a:rPr>
              <a:t> etc.)</a:t>
            </a:r>
            <a:endParaRPr sz="2400" dirty="0"/>
          </a:p>
          <a:p>
            <a:pPr marL="520700" lvl="1" indent="-184150" algn="l">
              <a:lnSpc>
                <a:spcPct val="130000"/>
              </a:lnSpc>
              <a:spcBef>
                <a:spcPts val="400"/>
              </a:spcBef>
              <a:spcAft>
                <a:spcPts val="0"/>
              </a:spcAft>
              <a:buSzPts val="1500"/>
              <a:buChar char="»"/>
              <a:defRPr/>
            </a:pPr>
            <a:r>
              <a:rPr lang="de-DE" sz="2400" b="1" dirty="0">
                <a:latin typeface="Roboto"/>
                <a:ea typeface="Roboto"/>
              </a:rPr>
              <a:t>Befragungen, Reaktionszeiten</a:t>
            </a:r>
            <a:endParaRPr sz="2400" dirty="0"/>
          </a:p>
        </p:txBody>
      </p:sp>
      <p:sp>
        <p:nvSpPr>
          <p:cNvPr id="226" name="Textfeld 225"/>
          <p:cNvSpPr txBox="1"/>
          <p:nvPr/>
        </p:nvSpPr>
        <p:spPr bwMode="auto">
          <a:xfrm>
            <a:off x="16016226" y="12648086"/>
            <a:ext cx="13680000" cy="6247864"/>
          </a:xfrm>
          <a:prstGeom prst="rect">
            <a:avLst/>
          </a:prstGeom>
          <a:solidFill>
            <a:srgbClr val="7D3C47">
              <a:alpha val="10391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GB" dirty="0">
              <a:latin typeface="Roboto"/>
              <a:ea typeface="Roboto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4800" dirty="0">
                <a:latin typeface="Roboto"/>
                <a:ea typeface="Roboto"/>
              </a:rPr>
              <a:t>Historische Sprachdaten</a:t>
            </a:r>
            <a:endParaRPr dirty="0"/>
          </a:p>
          <a:p>
            <a:pPr>
              <a:defRPr/>
            </a:pPr>
            <a:endParaRPr lang="en-GB" sz="2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Dokumente von Beginn der Aufzeichnungen bis in die erste Hälfte des 20. Jahrhunderts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Historische Sprachstufen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Historische Daten anderer Sprachen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Europäisch: Spanisch, Latein, Griechisch, Hebräisch, Sorbisch….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Außereuropäisch: Äthiopisch, Maya, Alt-Ägyptisch/Koptisch, ...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Lateinische/nicht-lateinische Schrift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Erfahrung mit Aufbereitung zu erschlossenen Daten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Z. B. Konvertierung von OCR-</a:t>
            </a:r>
            <a:r>
              <a:rPr lang="de-DE" sz="24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ten</a:t>
            </a: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Texten zu erschlossenen Texten</a:t>
            </a:r>
            <a:endParaRPr lang="en-GB" sz="2400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227" name="Textfeld 226"/>
          <p:cNvSpPr txBox="1"/>
          <p:nvPr/>
        </p:nvSpPr>
        <p:spPr bwMode="auto">
          <a:xfrm>
            <a:off x="402675" y="27379609"/>
            <a:ext cx="13680000" cy="4401205"/>
          </a:xfrm>
          <a:prstGeom prst="rect">
            <a:avLst/>
          </a:prstGeom>
          <a:solidFill>
            <a:srgbClr val="7D3C47">
              <a:alpha val="10391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Community Aktivitäten</a:t>
            </a:r>
            <a:endParaRPr dirty="0"/>
          </a:p>
          <a:p>
            <a:pPr>
              <a:defRPr/>
            </a:pPr>
            <a:endParaRPr lang="de-DE" dirty="0">
              <a:latin typeface="Roboto"/>
              <a:ea typeface="Roboto"/>
            </a:endParaRPr>
          </a:p>
          <a:p>
            <a:pPr marL="457200" indent="-457200">
              <a:buFont typeface="Arial"/>
              <a:buChar char="•"/>
              <a:defRPr/>
            </a:pPr>
            <a:endParaRPr lang="de-DE" sz="2800" dirty="0">
              <a:latin typeface="Roboto"/>
              <a:ea typeface="Roboto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Rechtliche und Ethische Aspekte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Disseminationsaktivitäten für Daten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Kurse 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Support</a:t>
            </a:r>
            <a:endParaRPr lang="de-DE" dirty="0">
              <a:latin typeface="Roboto"/>
              <a:ea typeface="Roboto"/>
            </a:endParaRPr>
          </a:p>
          <a:p>
            <a:pPr>
              <a:defRPr/>
            </a:pPr>
            <a:endParaRPr lang="de-DE" dirty="0">
              <a:latin typeface="Roboto"/>
              <a:ea typeface="Roboto"/>
            </a:endParaRPr>
          </a:p>
        </p:txBody>
      </p:sp>
      <p:sp>
        <p:nvSpPr>
          <p:cNvPr id="231" name="Titel 230"/>
          <p:cNvSpPr>
            <a:spLocks noGrp="1"/>
          </p:cNvSpPr>
          <p:nvPr>
            <p:ph type="title"/>
          </p:nvPr>
        </p:nvSpPr>
        <p:spPr bwMode="auto">
          <a:xfrm>
            <a:off x="7191273" y="477563"/>
            <a:ext cx="22323766" cy="1477328"/>
          </a:xfrm>
        </p:spPr>
        <p:txBody>
          <a:bodyPr/>
          <a:lstStyle/>
          <a:p>
            <a:pPr>
              <a:defRPr/>
            </a:pPr>
            <a:r>
              <a:rPr lang="de-DE" sz="9600">
                <a:latin typeface="Roboto"/>
                <a:ea typeface="Roboto"/>
              </a:rPr>
              <a:t>Sammlungen in Text+</a:t>
            </a:r>
            <a:endParaRPr/>
          </a:p>
        </p:txBody>
      </p:sp>
      <p:sp>
        <p:nvSpPr>
          <p:cNvPr id="232" name="Textplatzhalter 231"/>
          <p:cNvSpPr>
            <a:spLocks noGrp="1"/>
          </p:cNvSpPr>
          <p:nvPr>
            <p:ph type="body" idx="1"/>
          </p:nvPr>
        </p:nvSpPr>
        <p:spPr bwMode="auto">
          <a:xfrm>
            <a:off x="7191273" y="4133943"/>
            <a:ext cx="22321340" cy="1107996"/>
          </a:xfrm>
        </p:spPr>
        <p:txBody>
          <a:bodyPr/>
          <a:lstStyle/>
          <a:p>
            <a:pPr>
              <a:defRPr/>
            </a:pPr>
            <a:r>
              <a:rPr lang="en-GB" dirty="0">
                <a:latin typeface="Roboto"/>
                <a:ea typeface="Roboto"/>
              </a:rPr>
              <a:t>BAS/LMU </a:t>
            </a:r>
            <a:r>
              <a:rPr lang="en-GB" dirty="0" err="1">
                <a:latin typeface="Roboto"/>
                <a:ea typeface="Roboto"/>
              </a:rPr>
              <a:t>München</a:t>
            </a:r>
            <a:r>
              <a:rPr lang="en-GB" dirty="0">
                <a:latin typeface="Roboto"/>
                <a:ea typeface="Roboto"/>
              </a:rPr>
              <a:t>, BBAW</a:t>
            </a:r>
            <a:r>
              <a:rPr lang="en-GB" dirty="0" smtClean="0">
                <a:latin typeface="Roboto"/>
                <a:ea typeface="Roboto"/>
              </a:rPr>
              <a:t>, DNB, IDS, </a:t>
            </a:r>
            <a:r>
              <a:rPr lang="en-GB" dirty="0" err="1" smtClean="0">
                <a:latin typeface="Roboto"/>
                <a:ea typeface="Roboto"/>
              </a:rPr>
              <a:t>Universität</a:t>
            </a:r>
            <a:r>
              <a:rPr lang="en-GB" dirty="0" smtClean="0">
                <a:latin typeface="Roboto"/>
                <a:ea typeface="Roboto"/>
              </a:rPr>
              <a:t> Hamburg, </a:t>
            </a:r>
            <a:r>
              <a:rPr lang="en-GB" dirty="0" smtClean="0">
                <a:latin typeface="Roboto"/>
                <a:ea typeface="Roboto"/>
              </a:rPr>
              <a:t>SUB </a:t>
            </a:r>
            <a:r>
              <a:rPr lang="en-GB" dirty="0" err="1" smtClean="0">
                <a:latin typeface="Roboto"/>
                <a:ea typeface="Roboto"/>
              </a:rPr>
              <a:t>Göttingen</a:t>
            </a:r>
            <a:r>
              <a:rPr lang="en-GB" dirty="0" smtClean="0">
                <a:latin typeface="Roboto"/>
                <a:ea typeface="Roboto"/>
              </a:rPr>
              <a:t>, </a:t>
            </a:r>
            <a:r>
              <a:rPr lang="en-GB" dirty="0" err="1" smtClean="0">
                <a:latin typeface="Roboto"/>
                <a:ea typeface="Roboto"/>
              </a:rPr>
              <a:t>Universität</a:t>
            </a:r>
            <a:r>
              <a:rPr lang="en-GB" dirty="0" smtClean="0">
                <a:latin typeface="Roboto"/>
                <a:ea typeface="Roboto"/>
              </a:rPr>
              <a:t> </a:t>
            </a:r>
            <a:r>
              <a:rPr lang="en-GB" dirty="0" err="1" smtClean="0">
                <a:latin typeface="Roboto"/>
                <a:ea typeface="Roboto"/>
              </a:rPr>
              <a:t>zu</a:t>
            </a:r>
            <a:r>
              <a:rPr lang="en-GB" dirty="0" smtClean="0">
                <a:latin typeface="Roboto"/>
                <a:ea typeface="Roboto"/>
              </a:rPr>
              <a:t> Köln, (</a:t>
            </a:r>
            <a:r>
              <a:rPr lang="en-GB" dirty="0" err="1" smtClean="0">
                <a:latin typeface="Roboto"/>
                <a:ea typeface="Roboto"/>
              </a:rPr>
              <a:t>bitte</a:t>
            </a:r>
            <a:r>
              <a:rPr lang="en-GB" dirty="0" smtClean="0">
                <a:latin typeface="Roboto"/>
                <a:ea typeface="Roboto"/>
              </a:rPr>
              <a:t> </a:t>
            </a:r>
            <a:r>
              <a:rPr lang="en-GB" dirty="0" err="1" smtClean="0">
                <a:latin typeface="Roboto"/>
                <a:ea typeface="Roboto"/>
              </a:rPr>
              <a:t>ergänzen</a:t>
            </a:r>
            <a:r>
              <a:rPr lang="en-GB" smtClean="0">
                <a:latin typeface="Roboto"/>
                <a:ea typeface="Roboto"/>
              </a:rPr>
              <a:t>)</a:t>
            </a:r>
            <a:endParaRPr dirty="0">
              <a:latin typeface="Roboto"/>
              <a:ea typeface="Roboto"/>
            </a:endParaRPr>
          </a:p>
        </p:txBody>
      </p:sp>
      <p:sp>
        <p:nvSpPr>
          <p:cNvPr id="235" name="Textfeld 234"/>
          <p:cNvSpPr txBox="1"/>
          <p:nvPr/>
        </p:nvSpPr>
        <p:spPr bwMode="auto">
          <a:xfrm>
            <a:off x="402675" y="13054678"/>
            <a:ext cx="13680000" cy="4339650"/>
          </a:xfrm>
          <a:prstGeom prst="rect">
            <a:avLst/>
          </a:prstGeom>
          <a:solidFill>
            <a:srgbClr val="7D3C47">
              <a:alpha val="10391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Referenz-Implementierun</a:t>
            </a:r>
            <a:r>
              <a:rPr lang="de-DE" sz="4800" dirty="0">
                <a:latin typeface="Roboto"/>
                <a:ea typeface="Roboto"/>
                <a:cs typeface="+mj-cs"/>
              </a:rPr>
              <a:t>g</a:t>
            </a:r>
            <a:endParaRPr sz="4800" dirty="0">
              <a:latin typeface="Roboto"/>
              <a:ea typeface="Roboto"/>
              <a:cs typeface="+mj-cs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Konzept und prototypische Umsetzung der Integration von repräsentativen Ressourcen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Betrieb und Weiterentwicklung von Repositorien der Datenzentren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Zertifizierung der Repositorien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Beispielhafte Integration der repräsentativen Bestände der Cluster</a:t>
            </a:r>
            <a:endParaRPr lang="en-GB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238" name="Textfeld 237"/>
          <p:cNvSpPr txBox="1"/>
          <p:nvPr/>
        </p:nvSpPr>
        <p:spPr bwMode="auto">
          <a:xfrm>
            <a:off x="402675" y="32158052"/>
            <a:ext cx="13680000" cy="3323987"/>
          </a:xfrm>
          <a:prstGeom prst="rect">
            <a:avLst/>
          </a:prstGeom>
          <a:solidFill>
            <a:srgbClr val="7D3C47">
              <a:alpha val="10391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Software Services</a:t>
            </a:r>
            <a:endParaRPr sz="4800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en-GB" sz="2800" dirty="0" err="1">
                <a:latin typeface="Roboto"/>
                <a:ea typeface="Roboto"/>
              </a:rPr>
              <a:t>Anbindung</a:t>
            </a:r>
            <a:r>
              <a:rPr lang="en-GB" sz="2800" dirty="0">
                <a:latin typeface="Roboto"/>
                <a:ea typeface="Roboto"/>
              </a:rPr>
              <a:t> FCS</a:t>
            </a:r>
            <a:endParaRPr dirty="0"/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en-GB" sz="2800" dirty="0">
                <a:latin typeface="Roboto"/>
                <a:ea typeface="Roboto"/>
              </a:rPr>
              <a:t>LOD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en-GB" sz="2800" dirty="0" err="1">
                <a:latin typeface="Roboto"/>
                <a:ea typeface="Roboto"/>
              </a:rPr>
              <a:t>Weitere</a:t>
            </a:r>
            <a:r>
              <a:rPr lang="en-GB" sz="2800" dirty="0">
                <a:latin typeface="Roboto"/>
                <a:ea typeface="Roboto"/>
              </a:rPr>
              <a:t> </a:t>
            </a:r>
            <a:r>
              <a:rPr lang="en-GB" sz="2800" dirty="0" err="1">
                <a:latin typeface="Roboto"/>
                <a:ea typeface="Roboto"/>
              </a:rPr>
              <a:t>Schnittstellen</a:t>
            </a:r>
            <a:endParaRPr lang="en-GB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239" name="Textfeld 238"/>
          <p:cNvSpPr txBox="1"/>
          <p:nvPr/>
        </p:nvSpPr>
        <p:spPr bwMode="auto">
          <a:xfrm>
            <a:off x="16016226" y="27284679"/>
            <a:ext cx="13680000" cy="8186857"/>
          </a:xfrm>
          <a:prstGeom prst="rect">
            <a:avLst/>
          </a:prstGeom>
          <a:solidFill>
            <a:srgbClr val="7D3C47">
              <a:alpha val="10391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Unstrukturierte Sprachdaten</a:t>
            </a:r>
          </a:p>
          <a:p>
            <a:pPr algn="just">
              <a:defRPr/>
            </a:pPr>
            <a:endParaRPr lang="de-DE" sz="2800" dirty="0"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Konzentration auf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Reine Textdokumente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Semi-strukturierte OCR Texte aus Digitalisierungsprozessen, z. B. von Zeitungen, etc.  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Bilder mit bibliographischen und strukturellen Metadaten (METS/MODS)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Beispiele Dokumente der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Deutsche Digitale Bibliothek(DDB) 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Arbeitsgruppe Deutsche Drucke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SUB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Ergänzung der Metadaten, Standardisierungsbemühungen im Rahmen von DINI-KIM (Kompetenzzentrum Interoperable Metadaten)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e-DE" sz="2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Weiterverarbeitung von Texten zu Plain-Text-Dokumenten als Grundlage weiterer Tiefenerschließung</a:t>
            </a:r>
          </a:p>
          <a:p>
            <a:pPr>
              <a:defRPr/>
            </a:pPr>
            <a:endParaRPr lang="de-DE" dirty="0">
              <a:latin typeface="Roboto"/>
              <a:ea typeface="Roboto"/>
            </a:endParaRPr>
          </a:p>
        </p:txBody>
      </p:sp>
      <p:sp>
        <p:nvSpPr>
          <p:cNvPr id="240" name="Textfeld 239"/>
          <p:cNvSpPr txBox="1"/>
          <p:nvPr/>
        </p:nvSpPr>
        <p:spPr bwMode="auto">
          <a:xfrm>
            <a:off x="402675" y="18044136"/>
            <a:ext cx="13680000" cy="3600986"/>
          </a:xfrm>
          <a:prstGeom prst="rect">
            <a:avLst/>
          </a:prstGeom>
          <a:solidFill>
            <a:srgbClr val="7D3C47">
              <a:alpha val="10391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Portfolio-Entwicklung</a:t>
            </a:r>
            <a:endParaRPr sz="4800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Kooperationsprojekte</a:t>
            </a:r>
            <a:endParaRPr dirty="0"/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Integration neuer Daten und Datenzentren</a:t>
            </a:r>
            <a:endParaRPr dirty="0"/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Bereitstellung von Referenzdaten/Bestandsdaten</a:t>
            </a:r>
            <a:endParaRPr dirty="0"/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1074240766" name="Textfeld 1074240765"/>
          <p:cNvSpPr txBox="1"/>
          <p:nvPr/>
        </p:nvSpPr>
        <p:spPr bwMode="auto">
          <a:xfrm>
            <a:off x="6173214" y="34698214"/>
            <a:ext cx="183240" cy="923330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endParaRPr lang="en-GB">
              <a:latin typeface="Roboto"/>
              <a:ea typeface="Roboto"/>
            </a:endParaRPr>
          </a:p>
          <a:p>
            <a:pPr algn="l">
              <a:defRPr/>
            </a:pPr>
            <a:endParaRPr lang="en-GB">
              <a:latin typeface="Roboto"/>
              <a:ea typeface="Roboto"/>
            </a:endParaRPr>
          </a:p>
          <a:p>
            <a:pPr algn="l">
              <a:defRPr/>
            </a:pPr>
            <a:endParaRPr lang="en-GB">
              <a:latin typeface="Roboto"/>
              <a:ea typeface="Roboto"/>
            </a:endParaRPr>
          </a:p>
        </p:txBody>
      </p:sp>
      <p:sp>
        <p:nvSpPr>
          <p:cNvPr id="2" name="Textfeld 1"/>
          <p:cNvSpPr txBox="1"/>
          <p:nvPr/>
        </p:nvSpPr>
        <p:spPr bwMode="auto">
          <a:xfrm>
            <a:off x="16016226" y="19237673"/>
            <a:ext cx="13680000" cy="7632859"/>
          </a:xfrm>
          <a:prstGeom prst="rect">
            <a:avLst/>
          </a:prstGeom>
          <a:solidFill>
            <a:srgbClr val="7D3C47">
              <a:alpha val="10391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Gegenwartsbezogene Sprachdaten</a:t>
            </a:r>
            <a:endParaRPr dirty="0"/>
          </a:p>
          <a:p>
            <a:pPr>
              <a:defRPr/>
            </a:pPr>
            <a:endParaRPr lang="en-GB" sz="2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Datenbereiche aus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Gesprochene Sprache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Geschriebene Sprache 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Andere Modalitäten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Mono- oder Multilingual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Spezialkorpora (z. B. zu Parlamentsdebatten oder bedrohter Sprachen)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Experimentaldaten (z. B. aus psycho- oder neurolinguistischen Experimenten)</a:t>
            </a: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Abgeleitete Datenformate (z. B. N-Gramm-Listen)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Auch für außereuropäische Sprachen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Grundlage für maschinelles Lernen, Sprachverarbeitung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de-DE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Vorhandenes Portfolio an Werkzeugen zur Tiefenerschließung</a:t>
            </a: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13CEF82-0290-E674-A468-392BCFAE116B}"/>
              </a:ext>
            </a:extLst>
          </p:cNvPr>
          <p:cNvSpPr/>
          <p:nvPr/>
        </p:nvSpPr>
        <p:spPr>
          <a:xfrm>
            <a:off x="402675" y="35885683"/>
            <a:ext cx="29137329" cy="4670798"/>
          </a:xfrm>
          <a:prstGeom prst="rect">
            <a:avLst/>
          </a:prstGeom>
          <a:solidFill>
            <a:srgbClr val="F3E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78124559" name="Textfeld 237"/>
          <p:cNvSpPr txBox="1"/>
          <p:nvPr/>
        </p:nvSpPr>
        <p:spPr bwMode="auto">
          <a:xfrm>
            <a:off x="578988" y="36145488"/>
            <a:ext cx="124628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Beiträge zu übergreifenden Fragestellungen</a:t>
            </a:r>
            <a:endParaRPr lang="en-GB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5B7CCBA-C743-77C1-F22C-722530455BA2}"/>
              </a:ext>
            </a:extLst>
          </p:cNvPr>
          <p:cNvSpPr txBox="1"/>
          <p:nvPr/>
        </p:nvSpPr>
        <p:spPr bwMode="auto">
          <a:xfrm>
            <a:off x="578988" y="37269436"/>
            <a:ext cx="1472229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3600" dirty="0">
                <a:latin typeface="Roboto"/>
                <a:ea typeface="Roboto"/>
              </a:rPr>
              <a:t>Task Area übergreifend</a:t>
            </a:r>
            <a:endParaRPr sz="3600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/>
                <a:ea typeface="Roboto"/>
              </a:rPr>
              <a:t>Linked Data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/>
                <a:ea typeface="Roboto"/>
              </a:rPr>
              <a:t>Helpdesk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/>
                <a:ea typeface="Roboto"/>
              </a:rPr>
              <a:t>Registry und FCS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/>
                <a:ea typeface="Roboto"/>
              </a:rPr>
              <a:t>Blog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Roboto"/>
                <a:ea typeface="Roboto"/>
              </a:rPr>
              <a:t>Reference Implementation</a:t>
            </a:r>
          </a:p>
          <a:p>
            <a:pPr marL="457200" indent="-457200">
              <a:buFont typeface="Arial"/>
              <a:buChar char="•"/>
              <a:defRPr/>
            </a:pPr>
            <a:endParaRPr dirty="0"/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DC3FA35-FDA9-B0B7-E701-096712D3D12F}"/>
              </a:ext>
            </a:extLst>
          </p:cNvPr>
          <p:cNvSpPr txBox="1"/>
          <p:nvPr/>
        </p:nvSpPr>
        <p:spPr bwMode="auto">
          <a:xfrm>
            <a:off x="14825329" y="37285388"/>
            <a:ext cx="147222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3600" dirty="0" err="1" smtClean="0">
                <a:latin typeface="Roboto"/>
                <a:ea typeface="Roboto"/>
              </a:rPr>
              <a:t>Konsortiumsübergreifend</a:t>
            </a:r>
            <a:r>
              <a:rPr lang="de-DE" sz="3600" dirty="0" smtClean="0">
                <a:latin typeface="Roboto"/>
                <a:ea typeface="Roboto"/>
              </a:rPr>
              <a:t> (einschlägige NFDI-weite Aktivitäten)</a:t>
            </a:r>
            <a:endParaRPr sz="3600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Metadatenstandards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de-DE" sz="2800" dirty="0" err="1">
                <a:latin typeface="Roboto"/>
                <a:ea typeface="Roboto"/>
              </a:rPr>
              <a:t>Linked</a:t>
            </a:r>
            <a:r>
              <a:rPr lang="de-DE" sz="2800" dirty="0">
                <a:latin typeface="Roboto"/>
                <a:ea typeface="Roboto"/>
              </a:rPr>
              <a:t> Data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de-DE" sz="2800" dirty="0" smtClean="0">
                <a:latin typeface="Roboto"/>
                <a:ea typeface="Roboto"/>
              </a:rPr>
              <a:t>NFDI-Sektionen Metadaten</a:t>
            </a:r>
            <a:r>
              <a:rPr lang="de-DE" sz="2800" dirty="0">
                <a:latin typeface="Roboto"/>
                <a:ea typeface="Roboto"/>
              </a:rPr>
              <a:t>, Training und Education, </a:t>
            </a:r>
            <a:r>
              <a:rPr lang="de-DE" sz="2800" dirty="0" smtClean="0">
                <a:latin typeface="Roboto"/>
                <a:ea typeface="Roboto"/>
              </a:rPr>
              <a:t>Basisdienste,</a:t>
            </a:r>
            <a:r>
              <a:rPr lang="de-DE" sz="2800" dirty="0">
                <a:latin typeface="Roboto"/>
                <a:ea typeface="Roboto"/>
              </a:rPr>
              <a:t/>
            </a:r>
            <a:br>
              <a:rPr lang="de-DE" sz="2800" dirty="0">
                <a:latin typeface="Roboto"/>
                <a:ea typeface="Roboto"/>
              </a:rPr>
            </a:br>
            <a:r>
              <a:rPr lang="de-DE" sz="2800" dirty="0">
                <a:latin typeface="Roboto"/>
                <a:ea typeface="Roboto"/>
              </a:rPr>
              <a:t>ELSA (ethische, rechtliche und soziale </a:t>
            </a:r>
            <a:r>
              <a:rPr lang="de-DE" sz="2800" dirty="0" smtClean="0">
                <a:latin typeface="Roboto"/>
                <a:ea typeface="Roboto"/>
              </a:rPr>
              <a:t>Aspekte) und perspektivisch NFDI &amp; Industrie</a:t>
            </a:r>
            <a:endParaRPr dirty="0"/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9E073A6-99A7-45A7-2CE8-6B50D9F854ED}"/>
              </a:ext>
            </a:extLst>
          </p:cNvPr>
          <p:cNvSpPr txBox="1"/>
          <p:nvPr/>
        </p:nvSpPr>
        <p:spPr bwMode="auto">
          <a:xfrm>
            <a:off x="351273" y="11220877"/>
            <a:ext cx="13680000" cy="1107996"/>
          </a:xfrm>
          <a:prstGeom prst="rect">
            <a:avLst/>
          </a:prstGeom>
          <a:solidFill>
            <a:schemeClr val="accent5">
              <a:lumMod val="50000"/>
              <a:alpha val="10391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Arbeitspakete</a:t>
            </a:r>
            <a:endParaRPr lang="de-DE" sz="2800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89300D7-7C6F-3F4A-48DD-49B4A5071727}"/>
              </a:ext>
            </a:extLst>
          </p:cNvPr>
          <p:cNvSpPr txBox="1"/>
          <p:nvPr/>
        </p:nvSpPr>
        <p:spPr bwMode="auto">
          <a:xfrm>
            <a:off x="16016226" y="11198367"/>
            <a:ext cx="13680000" cy="1107996"/>
          </a:xfrm>
          <a:prstGeom prst="rect">
            <a:avLst/>
          </a:prstGeom>
          <a:solidFill>
            <a:schemeClr val="accent5">
              <a:lumMod val="50000"/>
              <a:alpha val="10391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Inhaltliche Clusterung</a:t>
            </a:r>
            <a:endParaRPr lang="de-DE" sz="2800" dirty="0">
              <a:latin typeface="Roboto"/>
              <a:ea typeface="Roboto"/>
            </a:endParaRPr>
          </a:p>
          <a:p>
            <a:pPr>
              <a:defRPr/>
            </a:pPr>
            <a:endParaRPr lang="en-GB" dirty="0">
              <a:latin typeface="Roboto"/>
              <a:ea typeface="Roboto"/>
            </a:endParaRPr>
          </a:p>
        </p:txBody>
      </p:sp>
      <p:sp>
        <p:nvSpPr>
          <p:cNvPr id="831332231" name="Textfeld 236"/>
          <p:cNvSpPr txBox="1"/>
          <p:nvPr/>
        </p:nvSpPr>
        <p:spPr bwMode="auto">
          <a:xfrm>
            <a:off x="402675" y="22574760"/>
            <a:ext cx="13680000" cy="4308872"/>
          </a:xfrm>
          <a:prstGeom prst="rect">
            <a:avLst/>
          </a:prstGeom>
          <a:solidFill>
            <a:srgbClr val="7D3C47">
              <a:alpha val="10391"/>
            </a:srgb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4800" dirty="0">
                <a:latin typeface="Roboto"/>
                <a:ea typeface="Roboto"/>
              </a:rPr>
              <a:t>Standardisierung</a:t>
            </a:r>
            <a:endParaRPr dirty="0"/>
          </a:p>
          <a:p>
            <a:pPr>
              <a:defRPr/>
            </a:pPr>
            <a:endParaRPr lang="de-DE" dirty="0">
              <a:latin typeface="Roboto"/>
              <a:ea typeface="Roboto"/>
            </a:endParaRPr>
          </a:p>
          <a:p>
            <a:pPr>
              <a:defRPr/>
            </a:pPr>
            <a:endParaRPr lang="de-DE" sz="2800" dirty="0">
              <a:latin typeface="Roboto"/>
              <a:ea typeface="Roboto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Empfehlungen für Best Practices für Sammlungen</a:t>
            </a:r>
            <a:endParaRPr dirty="0"/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Datentypen</a:t>
            </a:r>
            <a:endParaRPr dirty="0"/>
          </a:p>
          <a:p>
            <a:pPr marL="457200" indent="-457200">
              <a:lnSpc>
                <a:spcPct val="150000"/>
              </a:lnSpc>
              <a:buFont typeface="Arial"/>
              <a:buChar char="•"/>
              <a:defRPr/>
            </a:pPr>
            <a:r>
              <a:rPr lang="de-DE" sz="2800" dirty="0">
                <a:latin typeface="Roboto"/>
                <a:ea typeface="Roboto"/>
              </a:rPr>
              <a:t>Zusammenarbeit mit Standardisierungsorganisationen</a:t>
            </a:r>
            <a:endParaRPr dirty="0"/>
          </a:p>
          <a:p>
            <a:pPr>
              <a:defRPr/>
            </a:pPr>
            <a:endParaRPr lang="de-DE" dirty="0">
              <a:latin typeface="Roboto"/>
              <a:ea typeface="Roboto"/>
            </a:endParaRPr>
          </a:p>
          <a:p>
            <a:pPr>
              <a:defRPr/>
            </a:pPr>
            <a:endParaRPr lang="de-DE" dirty="0">
              <a:latin typeface="Roboto"/>
              <a:ea typeface="Roboto"/>
            </a:endParaRPr>
          </a:p>
          <a:p>
            <a:pPr>
              <a:defRPr/>
            </a:pPr>
            <a:endParaRPr lang="de-DE" dirty="0">
              <a:latin typeface="Roboto"/>
              <a:ea typeface="Roboto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6C6EB1E-7F5D-16A1-7D7F-9FD3E000D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7952" y="23561925"/>
            <a:ext cx="1079500" cy="14351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59F545-6607-D8B7-0CA5-769C9BB027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9008" y="23520066"/>
            <a:ext cx="1206500" cy="16891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6F834106-825C-8966-6CC2-4F28BF47B5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7885" y="28260741"/>
            <a:ext cx="4829567" cy="2942797"/>
          </a:xfrm>
          <a:prstGeom prst="rect">
            <a:avLst/>
          </a:prstGeom>
        </p:spPr>
      </p:pic>
      <p:pic>
        <p:nvPicPr>
          <p:cNvPr id="1028" name="Picture 4" descr="nestor Siegel">
            <a:extLst>
              <a:ext uri="{FF2B5EF4-FFF2-40B4-BE49-F238E27FC236}">
                <a16:creationId xmlns:a16="http://schemas.microsoft.com/office/drawing/2014/main" id="{F0E74846-DBAC-D53D-04F7-D60901FBB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1928" y="15398963"/>
            <a:ext cx="1195590" cy="119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25D23524-D481-E7FA-B081-6B723D45CB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8541" y="14229598"/>
            <a:ext cx="1195590" cy="11955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</Words>
  <Application>Microsoft Office PowerPoint</Application>
  <DocSecurity>0</DocSecurity>
  <PresentationFormat>Benutzerdefiniert</PresentationFormat>
  <Paragraphs>91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</vt:lpstr>
      <vt:lpstr>Courier New</vt:lpstr>
      <vt:lpstr>Roboto</vt:lpstr>
      <vt:lpstr>Symbol</vt:lpstr>
      <vt:lpstr>Times New Roman</vt:lpstr>
      <vt:lpstr>Office Theme</vt:lpstr>
      <vt:lpstr>Sammlungen in Text+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Textplus-Poster-Template-A0-hoch</dc:title>
  <dc:subject/>
  <dc:creator>witt</dc:creator>
  <cp:keywords/>
  <dc:description/>
  <cp:lastModifiedBy>witt</cp:lastModifiedBy>
  <cp:revision>21</cp:revision>
  <dcterms:created xsi:type="dcterms:W3CDTF">2022-07-14T16:55:15Z</dcterms:created>
  <dcterms:modified xsi:type="dcterms:W3CDTF">2022-09-01T17:35:22Z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2020-10-30T10:00:00Z</vt:filetime>
  </property>
  <property fmtid="{D5CDD505-2E9C-101B-9397-08002B2CF9AE}" pid="3" name="Creator">
    <vt:lpwstr>Adobe InDesign 16.0 (Windows)</vt:lpwstr>
  </property>
  <property fmtid="{D5CDD505-2E9C-101B-9397-08002B2CF9AE}" pid="4" name="GTS_PDFXConformance">
    <vt:lpwstr>PDF/X-3:2002</vt:lpwstr>
  </property>
  <property fmtid="{D5CDD505-2E9C-101B-9397-08002B2CF9AE}" pid="5" name="GTS_PDFXVersion">
    <vt:lpwstr>PDF/X-3:2002</vt:lpwstr>
  </property>
  <property fmtid="{D5CDD505-2E9C-101B-9397-08002B2CF9AE}" pid="6" name="LastSaved">
    <vt:filetime>2022-07-14T10:00:00Z</vt:filetime>
  </property>
  <property fmtid="{D5CDD505-2E9C-101B-9397-08002B2CF9AE}" pid="7" name="Producer">
    <vt:lpwstr>Adobe PDF Library 15.0</vt:lpwstr>
  </property>
</Properties>
</file>