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19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89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8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27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87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22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8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0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09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19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01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8BD9-A584-4D37-9D1B-9326BA97DFE1}" type="datetimeFigureOut">
              <a:rPr lang="de-DE" smtClean="0"/>
              <a:t>22.08.2018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120C4-B46A-4E20-9463-738AB548D5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55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dnb.de/pages/viewpage.action?pageId=13081078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de-DE" dirty="0" smtClean="0"/>
              <a:t>Standardisierte Speicherung </a:t>
            </a:r>
            <a:r>
              <a:rPr lang="de-DE" dirty="0"/>
              <a:t>von Rechteinformationen digitaler Dokumente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55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Gliederung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1 </a:t>
            </a:r>
            <a:r>
              <a:rPr lang="de-DE" sz="2400" dirty="0" smtClean="0"/>
              <a:t>Definition</a:t>
            </a:r>
            <a:r>
              <a:rPr lang="de-DE" sz="2400" dirty="0" smtClean="0"/>
              <a:t> Rechteinformationen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2 </a:t>
            </a:r>
            <a:r>
              <a:rPr lang="de-DE" sz="2400" dirty="0" smtClean="0"/>
              <a:t>Beispiele Rechteinformationen</a:t>
            </a:r>
          </a:p>
          <a:p>
            <a:pPr marL="0" indent="0">
              <a:buNone/>
            </a:pPr>
            <a:r>
              <a:rPr lang="de-DE" sz="2400" dirty="0"/>
              <a:t>3 Beispiele Metadatenformate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4 Probleme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/>
              <a:t>5</a:t>
            </a:r>
            <a:r>
              <a:rPr lang="de-DE" sz="2400" dirty="0" smtClean="0"/>
              <a:t> Ziele </a:t>
            </a:r>
            <a:r>
              <a:rPr lang="de-DE" sz="2400" dirty="0" smtClean="0"/>
              <a:t>der </a:t>
            </a:r>
            <a:r>
              <a:rPr lang="de-DE" sz="2400" dirty="0" smtClean="0"/>
              <a:t>„Gruppe Lizenzen“</a:t>
            </a:r>
          </a:p>
          <a:p>
            <a:pPr marL="0" indent="0">
              <a:buNone/>
            </a:pPr>
            <a:r>
              <a:rPr lang="de-DE" sz="2400" dirty="0"/>
              <a:t>6</a:t>
            </a:r>
            <a:r>
              <a:rPr lang="de-DE" sz="2400" dirty="0" smtClean="0"/>
              <a:t> </a:t>
            </a:r>
            <a:r>
              <a:rPr lang="de-DE" sz="2400" dirty="0"/>
              <a:t>Arbeitsstand der </a:t>
            </a:r>
            <a:r>
              <a:rPr lang="de-DE" sz="2400" dirty="0" smtClean="0"/>
              <a:t>„Gruppe Lizenzen“ 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/>
              <a:t>7</a:t>
            </a:r>
            <a:r>
              <a:rPr lang="de-DE" sz="2400" dirty="0" smtClean="0"/>
              <a:t> Ziele dieses Vortrags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68673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1 </a:t>
            </a:r>
            <a:r>
              <a:rPr lang="de-DE" sz="3600" dirty="0" smtClean="0"/>
              <a:t>Definition Rechteinformationen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In diesem Kontext umfassen Rechteinformationen: </a:t>
            </a:r>
          </a:p>
          <a:p>
            <a:r>
              <a:rPr lang="de-DE" sz="2400" dirty="0" smtClean="0"/>
              <a:t>Lizenzen (Creative Commons, …) </a:t>
            </a:r>
          </a:p>
          <a:p>
            <a:r>
              <a:rPr lang="de-DE" sz="2400" dirty="0" smtClean="0"/>
              <a:t>Access Status </a:t>
            </a:r>
          </a:p>
          <a:p>
            <a:r>
              <a:rPr lang="de-DE" sz="2400" dirty="0" smtClean="0"/>
              <a:t>Nutzungsbedingungen </a:t>
            </a:r>
          </a:p>
          <a:p>
            <a:r>
              <a:rPr lang="de-DE" sz="2400" dirty="0" smtClean="0"/>
              <a:t>Rightsstatements </a:t>
            </a:r>
          </a:p>
          <a:p>
            <a:r>
              <a:rPr lang="de-DE" sz="2400" dirty="0" smtClean="0"/>
              <a:t>Gründe für Beschränkungen </a:t>
            </a:r>
          </a:p>
          <a:p>
            <a:r>
              <a:rPr lang="de-DE" sz="2400" dirty="0" smtClean="0"/>
              <a:t>Arten der Beschränkungen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1875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3600" dirty="0"/>
              <a:t>2 </a:t>
            </a:r>
            <a:r>
              <a:rPr lang="de-DE" sz="3600" dirty="0" smtClean="0"/>
              <a:t>Beispiele </a:t>
            </a:r>
            <a:r>
              <a:rPr lang="de-DE" sz="3600" dirty="0"/>
              <a:t>Rechteinformationen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Open Access</a:t>
            </a:r>
          </a:p>
          <a:p>
            <a:pPr lvl="1"/>
            <a:r>
              <a:rPr lang="de-DE" sz="2000" dirty="0" smtClean="0"/>
              <a:t>Creative Commons Lizenzen</a:t>
            </a:r>
          </a:p>
          <a:p>
            <a:pPr lvl="1"/>
            <a:r>
              <a:rPr lang="de-DE" sz="2000" dirty="0" smtClean="0"/>
              <a:t>Public Domain Mark</a:t>
            </a:r>
          </a:p>
          <a:p>
            <a:pPr lvl="1"/>
            <a:r>
              <a:rPr lang="de-DE" sz="2000" dirty="0" smtClean="0"/>
              <a:t>Vergriffene </a:t>
            </a:r>
            <a:r>
              <a:rPr lang="de-DE" sz="2000" dirty="0"/>
              <a:t>Werke </a:t>
            </a:r>
            <a:endParaRPr lang="de-DE" sz="2000" dirty="0" smtClean="0"/>
          </a:p>
          <a:p>
            <a:pPr lvl="1"/>
            <a:r>
              <a:rPr lang="de-DE" sz="2000" dirty="0" smtClean="0"/>
              <a:t>Spezifische Nutzungsbestimmungen je Institution </a:t>
            </a:r>
          </a:p>
          <a:p>
            <a:r>
              <a:rPr lang="de-DE" sz="2400" dirty="0" err="1" smtClean="0"/>
              <a:t>Closed</a:t>
            </a:r>
            <a:r>
              <a:rPr lang="de-DE" sz="2400" dirty="0" smtClean="0"/>
              <a:t> Access / </a:t>
            </a:r>
            <a:r>
              <a:rPr lang="de-DE" sz="2400" dirty="0" err="1" smtClean="0"/>
              <a:t>Restricted</a:t>
            </a:r>
            <a:r>
              <a:rPr lang="de-DE" sz="2400" dirty="0" smtClean="0"/>
              <a:t> Access </a:t>
            </a:r>
            <a:br>
              <a:rPr lang="de-DE" sz="2400" dirty="0" smtClean="0"/>
            </a:br>
            <a:r>
              <a:rPr lang="de-DE" sz="2400" dirty="0" smtClean="0"/>
              <a:t>(Zugriffsbeschränkungen) </a:t>
            </a:r>
          </a:p>
          <a:p>
            <a:pPr lvl="1"/>
            <a:r>
              <a:rPr lang="de-DE" sz="2000" dirty="0" smtClean="0"/>
              <a:t>Embargo</a:t>
            </a:r>
          </a:p>
          <a:p>
            <a:pPr lvl="1"/>
            <a:r>
              <a:rPr lang="de-DE" sz="2000" dirty="0" smtClean="0"/>
              <a:t>Nutzung innerhalb der Bibliothek </a:t>
            </a:r>
          </a:p>
          <a:p>
            <a:pPr lvl="1"/>
            <a:r>
              <a:rPr lang="de-DE" sz="2000" dirty="0" smtClean="0"/>
              <a:t>Einzelplatzlösungen</a:t>
            </a:r>
          </a:p>
          <a:p>
            <a:pPr lvl="1"/>
            <a:r>
              <a:rPr lang="de-DE" sz="20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7747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3600" dirty="0" smtClean="0"/>
              <a:t>3 Beispiele Metadatenformate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MARC</a:t>
            </a:r>
          </a:p>
          <a:p>
            <a:r>
              <a:rPr lang="de-DE" sz="2400" dirty="0" smtClean="0"/>
              <a:t>MODS</a:t>
            </a:r>
          </a:p>
          <a:p>
            <a:r>
              <a:rPr lang="de-DE" sz="2400" dirty="0" smtClean="0"/>
              <a:t>DCMES</a:t>
            </a:r>
          </a:p>
          <a:p>
            <a:r>
              <a:rPr lang="de-DE" sz="2400" dirty="0" smtClean="0"/>
              <a:t>METS</a:t>
            </a:r>
          </a:p>
          <a:p>
            <a:r>
              <a:rPr lang="de-DE" sz="2400" dirty="0" smtClean="0"/>
              <a:t>JATS</a:t>
            </a:r>
          </a:p>
          <a:p>
            <a:r>
              <a:rPr lang="de-DE" sz="2400" dirty="0" err="1" smtClean="0"/>
              <a:t>DataCite</a:t>
            </a:r>
            <a:endParaRPr lang="de-DE" sz="2400" dirty="0" smtClean="0"/>
          </a:p>
          <a:p>
            <a:r>
              <a:rPr lang="de-DE" sz="2400" dirty="0" smtClean="0"/>
              <a:t>EDM</a:t>
            </a:r>
          </a:p>
          <a:p>
            <a:r>
              <a:rPr lang="de-DE" sz="2400" dirty="0" smtClean="0"/>
              <a:t>ESE</a:t>
            </a:r>
          </a:p>
          <a:p>
            <a:r>
              <a:rPr lang="de-DE" sz="2400" dirty="0" smtClean="0"/>
              <a:t>KIM RDF</a:t>
            </a:r>
          </a:p>
          <a:p>
            <a:r>
              <a:rPr lang="de-DE" sz="2400" dirty="0" smtClean="0"/>
              <a:t>…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1801744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/>
              <a:t>4</a:t>
            </a:r>
            <a:r>
              <a:rPr lang="de-DE" sz="3600" dirty="0" smtClean="0"/>
              <a:t> Probleme/Herausforderungen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Wenige Empfehlungen/Leitlinien</a:t>
            </a:r>
            <a:endParaRPr lang="de-DE" sz="2400" dirty="0" smtClean="0"/>
          </a:p>
          <a:p>
            <a:r>
              <a:rPr lang="de-DE" sz="2400" dirty="0" smtClean="0"/>
              <a:t>Fehlende Standardisierte Beschreibungen</a:t>
            </a:r>
          </a:p>
          <a:p>
            <a:pPr lvl="1"/>
            <a:r>
              <a:rPr lang="de-DE" sz="2000" dirty="0" smtClean="0"/>
              <a:t>verschiedene Metadatenformate</a:t>
            </a:r>
          </a:p>
          <a:p>
            <a:pPr lvl="1"/>
            <a:r>
              <a:rPr lang="de-DE" sz="2000" dirty="0" smtClean="0"/>
              <a:t>uneinheitliche </a:t>
            </a:r>
            <a:r>
              <a:rPr lang="de-DE" sz="2000" dirty="0"/>
              <a:t>Verwendung der </a:t>
            </a:r>
            <a:r>
              <a:rPr lang="de-DE" sz="2000" dirty="0" smtClean="0"/>
              <a:t>Elemente, Attribute, …</a:t>
            </a:r>
            <a:endParaRPr lang="de-DE" sz="2000" dirty="0"/>
          </a:p>
          <a:p>
            <a:pPr lvl="1"/>
            <a:r>
              <a:rPr lang="de-DE" sz="2000" dirty="0" smtClean="0"/>
              <a:t>uneinheitliches Verwendung des Vokabular/Werte </a:t>
            </a:r>
          </a:p>
          <a:p>
            <a:r>
              <a:rPr lang="de-DE" sz="2400" dirty="0" smtClean="0"/>
              <a:t>Unterschiedliche Anforderungen</a:t>
            </a:r>
          </a:p>
          <a:p>
            <a:pPr lvl="1"/>
            <a:r>
              <a:rPr lang="de-DE" sz="2000" dirty="0" smtClean="0"/>
              <a:t>Langzeitarchivierung </a:t>
            </a:r>
          </a:p>
          <a:p>
            <a:pPr lvl="1"/>
            <a:r>
              <a:rPr lang="de-DE" sz="2000" dirty="0" smtClean="0"/>
              <a:t>Benutzung /Bereitstellung</a:t>
            </a:r>
          </a:p>
          <a:p>
            <a:r>
              <a:rPr lang="de-DE" sz="2400" dirty="0" smtClean="0"/>
              <a:t>Technische Umsetzung </a:t>
            </a:r>
          </a:p>
          <a:p>
            <a:pPr lvl="1"/>
            <a:r>
              <a:rPr lang="de-DE" sz="2000" dirty="0" smtClean="0"/>
              <a:t>Korrekte Speicherung der Werte in dem jeweiligen Metadatenformat </a:t>
            </a:r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159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5 Ziele </a:t>
            </a:r>
            <a:r>
              <a:rPr lang="de-DE" sz="3600" dirty="0"/>
              <a:t>der </a:t>
            </a:r>
            <a:r>
              <a:rPr lang="de-DE" sz="3600" dirty="0" smtClean="0"/>
              <a:t>„Gruppe Lizenzen“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Entwicklung von Empfehlungen  </a:t>
            </a:r>
          </a:p>
          <a:p>
            <a:pPr lvl="1"/>
            <a:r>
              <a:rPr lang="de-DE" sz="2000" dirty="0" smtClean="0"/>
              <a:t>Relevante Rechteinformationen  (CC, Embargo, …)</a:t>
            </a:r>
          </a:p>
          <a:p>
            <a:pPr lvl="1"/>
            <a:r>
              <a:rPr lang="de-DE" sz="2000" dirty="0" smtClean="0"/>
              <a:t>Unterschiedliche Metadatenformate (</a:t>
            </a:r>
            <a:r>
              <a:rPr lang="de-DE" sz="2000" dirty="0"/>
              <a:t>MARC </a:t>
            </a:r>
            <a:r>
              <a:rPr lang="de-DE" sz="2000" dirty="0" smtClean="0"/>
              <a:t>, MODS, METS/PREMIS, </a:t>
            </a:r>
            <a:r>
              <a:rPr lang="de-DE" sz="2000" dirty="0" err="1" smtClean="0"/>
              <a:t>DataCite</a:t>
            </a:r>
            <a:r>
              <a:rPr lang="de-DE" sz="2000" dirty="0" smtClean="0"/>
              <a:t>, JATS, …)</a:t>
            </a:r>
          </a:p>
          <a:p>
            <a:r>
              <a:rPr lang="de-DE" sz="2400" dirty="0" smtClean="0"/>
              <a:t>Plattform für</a:t>
            </a:r>
          </a:p>
          <a:p>
            <a:pPr lvl="1"/>
            <a:r>
              <a:rPr lang="de-DE" sz="2000" dirty="0" smtClean="0"/>
              <a:t>Diskussionen</a:t>
            </a:r>
          </a:p>
          <a:p>
            <a:pPr lvl="1"/>
            <a:r>
              <a:rPr lang="de-DE" sz="2000" dirty="0" smtClean="0"/>
              <a:t>Sammeln von Anforderungen </a:t>
            </a:r>
          </a:p>
          <a:p>
            <a:pPr lvl="2"/>
            <a:r>
              <a:rPr lang="de-DE" sz="1600" dirty="0" smtClean="0"/>
              <a:t>Rechteinformationen </a:t>
            </a:r>
          </a:p>
          <a:p>
            <a:pPr lvl="2"/>
            <a:r>
              <a:rPr lang="de-DE" sz="1600" dirty="0" smtClean="0"/>
              <a:t>Metadatenformate </a:t>
            </a:r>
          </a:p>
          <a:p>
            <a:pPr lvl="1"/>
            <a:endParaRPr lang="de-DE" sz="20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71622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6 </a:t>
            </a:r>
            <a:r>
              <a:rPr lang="de-DE" sz="3600" dirty="0"/>
              <a:t>Arbeitsstand</a:t>
            </a:r>
            <a:r>
              <a:rPr lang="de-DE" sz="3600" dirty="0" smtClean="0"/>
              <a:t> der „Gruppe Lizenzen“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Erste Version der Empfehlungen ist veröffentlicht</a:t>
            </a:r>
          </a:p>
          <a:p>
            <a:pPr lvl="1"/>
            <a:r>
              <a:rPr lang="de-DE" sz="2000" dirty="0" smtClean="0"/>
              <a:t>Creative Commons Lizenzen</a:t>
            </a:r>
          </a:p>
          <a:p>
            <a:pPr lvl="1"/>
            <a:r>
              <a:rPr lang="de-DE" sz="2000" dirty="0" smtClean="0"/>
              <a:t>Metadatenformate: MARC , MODS, METS/PREMIS, </a:t>
            </a:r>
            <a:r>
              <a:rPr lang="de-DE" sz="2000" dirty="0" err="1" smtClean="0"/>
              <a:t>DataCite</a:t>
            </a:r>
            <a:r>
              <a:rPr lang="de-DE" sz="2000" dirty="0" smtClean="0"/>
              <a:t>, JATS …</a:t>
            </a:r>
          </a:p>
          <a:p>
            <a:r>
              <a:rPr lang="de-DE" sz="2400" dirty="0" smtClean="0"/>
              <a:t>Nächste Versionen der Empfehlungen in Vorbereitung: </a:t>
            </a:r>
          </a:p>
          <a:p>
            <a:pPr lvl="1"/>
            <a:r>
              <a:rPr lang="de-DE" sz="2000" dirty="0" smtClean="0"/>
              <a:t>Spezifische Rechteinformationen </a:t>
            </a:r>
          </a:p>
          <a:p>
            <a:pPr lvl="2"/>
            <a:r>
              <a:rPr lang="de-DE" sz="1600" dirty="0" smtClean="0"/>
              <a:t>Vergriffene Werke </a:t>
            </a:r>
          </a:p>
          <a:p>
            <a:pPr lvl="1"/>
            <a:r>
              <a:rPr lang="de-DE" sz="2000" dirty="0" smtClean="0"/>
              <a:t>Zugriffsbeschränkungen </a:t>
            </a:r>
          </a:p>
          <a:p>
            <a:pPr lvl="2"/>
            <a:r>
              <a:rPr lang="de-DE" sz="1600" dirty="0" smtClean="0"/>
              <a:t>Embargo </a:t>
            </a:r>
          </a:p>
          <a:p>
            <a:pPr lvl="1"/>
            <a:r>
              <a:rPr lang="de-DE" sz="2000" dirty="0" smtClean="0"/>
              <a:t>Rightsstatements </a:t>
            </a:r>
          </a:p>
          <a:p>
            <a:r>
              <a:rPr lang="de-DE" sz="2400" dirty="0" smtClean="0"/>
              <a:t>Aktueller Arbeitsstand unter:</a:t>
            </a:r>
          </a:p>
          <a:p>
            <a:pPr lvl="1"/>
            <a:r>
              <a:rPr lang="de-DE" sz="2000" dirty="0" smtClean="0">
                <a:hlinkClick r:id="rId2"/>
              </a:rPr>
              <a:t>https</a:t>
            </a:r>
            <a:r>
              <a:rPr lang="de-DE" sz="2000" dirty="0">
                <a:hlinkClick r:id="rId2"/>
              </a:rPr>
              <a:t>://</a:t>
            </a:r>
            <a:r>
              <a:rPr lang="de-DE" sz="2000" dirty="0" smtClean="0">
                <a:hlinkClick r:id="rId2"/>
              </a:rPr>
              <a:t>wiki.dnb.de/pages/viewpage.action?pageId=130810785</a:t>
            </a:r>
            <a:r>
              <a:rPr lang="de-DE" sz="2000" dirty="0" smtClean="0"/>
              <a:t>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95157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600" dirty="0" smtClean="0"/>
              <a:t>7 </a:t>
            </a:r>
            <a:r>
              <a:rPr lang="de-DE" sz="3600" dirty="0"/>
              <a:t>Ziele dieses </a:t>
            </a:r>
            <a:r>
              <a:rPr lang="de-DE" sz="3600" dirty="0" smtClean="0"/>
              <a:t>Vortrags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Bewusstsein für das Thema schaffen</a:t>
            </a:r>
          </a:p>
          <a:p>
            <a:r>
              <a:rPr lang="de-DE" sz="2400" dirty="0" smtClean="0"/>
              <a:t>Wichtigkeit des Themas für Gedächtnisinstitutionen vermitteln</a:t>
            </a:r>
          </a:p>
          <a:p>
            <a:r>
              <a:rPr lang="de-DE" sz="2400" dirty="0" smtClean="0"/>
              <a:t>Interessierte finden und motivieren </a:t>
            </a:r>
          </a:p>
          <a:p>
            <a:pPr lvl="1"/>
            <a:r>
              <a:rPr lang="de-DE" sz="2000" dirty="0" smtClean="0"/>
              <a:t>Anforderungen sammeln </a:t>
            </a:r>
          </a:p>
          <a:p>
            <a:pPr lvl="1"/>
            <a:r>
              <a:rPr lang="de-DE" sz="2000" dirty="0" smtClean="0"/>
              <a:t>Lösungsvorschläge diskutieren </a:t>
            </a:r>
          </a:p>
          <a:p>
            <a:pPr lvl="1"/>
            <a:r>
              <a:rPr lang="de-DE" sz="2000" dirty="0" smtClean="0"/>
              <a:t>Empfehlungen formulieren</a:t>
            </a:r>
          </a:p>
          <a:p>
            <a:pPr lvl="1"/>
            <a:r>
              <a:rPr lang="de-DE" sz="2000" dirty="0" smtClean="0"/>
              <a:t>Auch nur für bestimmte Aspekte, wie zum Beispiel: </a:t>
            </a:r>
          </a:p>
          <a:p>
            <a:pPr lvl="2"/>
            <a:r>
              <a:rPr lang="de-DE" sz="1600" dirty="0" smtClean="0"/>
              <a:t>Vergriffene Werke – MARC</a:t>
            </a:r>
          </a:p>
          <a:p>
            <a:pPr lvl="2"/>
            <a:r>
              <a:rPr lang="de-DE" sz="1600" dirty="0" smtClean="0"/>
              <a:t>Embargo – METS/PREMIS</a:t>
            </a:r>
          </a:p>
        </p:txBody>
      </p:sp>
    </p:spTree>
    <p:extLst>
      <p:ext uri="{BB962C8B-B14F-4D97-AF65-F5344CB8AC3E}">
        <p14:creationId xmlns:p14="http://schemas.microsoft.com/office/powerpoint/2010/main" val="144916825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Bildschirmpräsentation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Standardisierte Speicherung von Rechteinformationen digitaler Dokumente</vt:lpstr>
      <vt:lpstr>Gliederung</vt:lpstr>
      <vt:lpstr>1 Definition Rechteinformationen</vt:lpstr>
      <vt:lpstr>2 Beispiele Rechteinformationen</vt:lpstr>
      <vt:lpstr>3 Beispiele Metadatenformate</vt:lpstr>
      <vt:lpstr>4 Probleme/Herausforderungen </vt:lpstr>
      <vt:lpstr>5 Ziele der „Gruppe Lizenzen“ </vt:lpstr>
      <vt:lpstr>6 Arbeitsstand der „Gruppe Lizenzen“ </vt:lpstr>
      <vt:lpstr>7 Ziele dieses Vortrags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Standardisierte Speicherung von Rechteinformationen digitaler Dokumente</dc:title>
  <dc:creator>André Hohmann</dc:creator>
  <cp:lastModifiedBy>André Hohmann</cp:lastModifiedBy>
  <cp:revision>17</cp:revision>
  <dcterms:created xsi:type="dcterms:W3CDTF">2018-08-22T10:17:04Z</dcterms:created>
  <dcterms:modified xsi:type="dcterms:W3CDTF">2018-08-22T12:54:49Z</dcterms:modified>
</cp:coreProperties>
</file>