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68" r:id="rId4"/>
    <p:sldId id="277" r:id="rId5"/>
    <p:sldId id="272" r:id="rId6"/>
    <p:sldId id="274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ris, Karen" initials="HK" lastIdx="0" clrIdx="0">
    <p:extLst>
      <p:ext uri="{19B8F6BF-5375-455C-9EA6-DF929625EA0E}">
        <p15:presenceInfo xmlns:p15="http://schemas.microsoft.com/office/powerpoint/2012/main" userId="S-1-5-21-1085031214-1229272821-839522115-56244" providerId="AD"/>
      </p:ext>
    </p:extLst>
  </p:cmAuthor>
  <p:cmAuthor id="2" name="Oehlschlaeger, Susanne" initials="OS" lastIdx="6" clrIdx="1">
    <p:extLst>
      <p:ext uri="{19B8F6BF-5375-455C-9EA6-DF929625EA0E}">
        <p15:presenceInfo xmlns:p15="http://schemas.microsoft.com/office/powerpoint/2012/main" userId="S-1-5-21-4090422829-317704102-417619242-14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A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4" autoAdjust="0"/>
    <p:restoredTop sz="62587" autoAdjust="0"/>
  </p:normalViewPr>
  <p:slideViewPr>
    <p:cSldViewPr snapToGrid="0">
      <p:cViewPr varScale="1">
        <p:scale>
          <a:sx n="82" d="100"/>
          <a:sy n="82" d="100"/>
        </p:scale>
        <p:origin x="148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>
        <p:scale>
          <a:sx n="89" d="100"/>
          <a:sy n="89" d="100"/>
        </p:scale>
        <p:origin x="1868" y="-67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3-03-23T11:44:39.221" idx="4">
    <p:pos x="10" y="10"/>
    <p:text>Die einzelnen Mitglieder, die beazhlt haben, können wir hier nicht nennen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2E68A-9C7C-4E6F-8567-773CFABEA582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939F1-82A4-41CA-A250-BEC784072D4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13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 will now update you on the 2023 budget up to the</a:t>
            </a:r>
            <a:r>
              <a:rPr lang="en-GB" baseline="0" dirty="0" smtClean="0"/>
              <a:t> 31st of December 2023.</a:t>
            </a:r>
          </a:p>
          <a:p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939F1-82A4-41CA-A250-BEC784072D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025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the cash in the CENL account.</a:t>
            </a:r>
          </a:p>
          <a:p>
            <a:endParaRPr lang="en-GB" dirty="0" smtClean="0"/>
          </a:p>
          <a:p>
            <a:r>
              <a:rPr lang="en-GB" dirty="0" smtClean="0"/>
              <a:t>I</a:t>
            </a:r>
            <a:r>
              <a:rPr lang="en-GB" baseline="0" dirty="0" smtClean="0"/>
              <a:t> will now go through the details of the income and the expenses.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939F1-82A4-41CA-A250-BEC784072D4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84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dirty="0" smtClean="0"/>
              <a:t>Income comes mainly from the membership fees</a:t>
            </a:r>
            <a:r>
              <a:rPr lang="en-GB" baseline="0" dirty="0" smtClean="0"/>
              <a:t> of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43 CENL members </a:t>
            </a:r>
            <a:r>
              <a:rPr lang="en-GB" dirty="0" smtClean="0"/>
              <a:t>(checked until</a:t>
            </a:r>
            <a:r>
              <a:rPr lang="en-GB" baseline="0" dirty="0" smtClean="0"/>
              <a:t> 2023-12-31), outstanding CENL Fee (Spain was  paid in Jan 2024), Suspended (Ukraine)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baseline="0" dirty="0" smtClean="0"/>
              <a:t>Additional Income: € 3,225.07 British Library return of unspent money for EKN 2020 (not budgeted for 2023)</a:t>
            </a:r>
            <a:br>
              <a:rPr lang="en-GB" baseline="0" dirty="0" smtClean="0"/>
            </a:br>
            <a:r>
              <a:rPr lang="en-GB" baseline="0" dirty="0" smtClean="0"/>
              <a:t>Additional Income related to 2024: Hungary paid CENL Fee 2024 (€ 1,900) in advance (2023-12-20).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b="1" dirty="0" smtClean="0"/>
              <a:t>Internal note,</a:t>
            </a:r>
            <a:r>
              <a:rPr lang="en-GB" b="1" baseline="0" dirty="0" smtClean="0"/>
              <a:t> only for treasurer</a:t>
            </a:r>
            <a:r>
              <a:rPr lang="en-GB" baseline="0" dirty="0" smtClean="0"/>
              <a:t>: Income Bank-account = € </a:t>
            </a:r>
            <a:r>
              <a:rPr lang="en-GB" sz="1200" dirty="0" smtClean="0"/>
              <a:t>118,835.07</a:t>
            </a:r>
            <a:r>
              <a:rPr lang="en-GB" baseline="0" dirty="0" smtClean="0"/>
              <a:t>/Income Membership fees and additional = € 114,835.07</a:t>
            </a:r>
            <a:br>
              <a:rPr lang="en-GB" baseline="0" dirty="0" smtClean="0"/>
            </a:br>
            <a:r>
              <a:rPr lang="en-GB" baseline="0" dirty="0" smtClean="0"/>
              <a:t>Accounting related difference  of € 4.000 </a:t>
            </a:r>
            <a:r>
              <a:rPr lang="en-US" baseline="0" dirty="0" smtClean="0"/>
              <a:t>results from an incorrect payment of € 5.000 and the resulting repayment of € 4.000 (Final payment EKN 2022 Lithuania)</a:t>
            </a:r>
            <a:endParaRPr lang="en-GB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939F1-82A4-41CA-A250-BEC784072D4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026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I’ll go through the details of some of the expenses: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Skills &amp; Knowledge Exchange:</a:t>
            </a:r>
            <a:br>
              <a:rPr lang="en-GB" b="1" dirty="0" smtClean="0"/>
            </a:b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Skills &amp; Knowledge Exchange bursaries, approved in 2023, all completed: 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Romania: Visit of the National Library of the Netherlands 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Total payment: € 1,000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Latvia: Visit of the DNB in Leipzig to learn about the organisation of the Humanities and Natural Science Reading Rooms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Total payment: € </a:t>
            </a:r>
            <a:r>
              <a:rPr lang="en-US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941.74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Serbia: Study visit of the National Library of Finland 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Total payment: € 1,000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Moldova: Participation at “Let's Go green” Conference in Zagreb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Total payment: € 929.19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Hidden Stories fund: </a:t>
            </a:r>
            <a:br>
              <a:rPr lang="en-GB" b="1" baseline="0" dirty="0" smtClean="0"/>
            </a:b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Hidden Stories grants, approved in 2023, all ongoing: 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Greece: „We, the Afro-Greeks: Black literature as a bridge between cultures.”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Upfront payment of € 1,600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Romania: “The woman and her professional avatars. Representations in the communist press”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Upfront payment of € 1,600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Croatia: “The first Croatian woman librarian: the road to gender equality.”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Upfront payment of € 1,600</a:t>
            </a:r>
          </a:p>
          <a:p>
            <a:pPr marL="914400">
              <a:spcBef>
                <a:spcPts val="1200"/>
              </a:spcBef>
              <a:spcAft>
                <a:spcPts val="600"/>
              </a:spcAft>
            </a:pPr>
            <a:r>
              <a:rPr lang="de-DE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lang="de-DE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Hidden Stories grants, disbursed in 2023: 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National Library of Scotland: Hidden stories of LGBT people through history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Status: completed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>
              <a:spcAft>
                <a:spcPts val="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€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2,000 after completion of the project in 2023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b="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Covid-19 support fund: </a:t>
            </a:r>
            <a:r>
              <a:rPr lang="en-GB" b="0" baseline="0" dirty="0" smtClean="0"/>
              <a:t>fund was </a:t>
            </a:r>
            <a:r>
              <a:rPr lang="en-US" b="0" baseline="0" dirty="0" smtClean="0"/>
              <a:t>terminated by the end of 2022.</a:t>
            </a:r>
            <a:endParaRPr lang="en-GB" b="1" baseline="0" dirty="0" smtClean="0"/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GB" b="1" baseline="0" dirty="0" smtClean="0"/>
              <a:t>CENL Network Groups</a:t>
            </a:r>
            <a:br>
              <a:rPr lang="en-GB" b="1" baseline="0" dirty="0" smtClean="0"/>
            </a:br>
            <a:r>
              <a:rPr lang="en-GB" b="0" baseline="0" dirty="0" smtClean="0"/>
              <a:t>1. </a:t>
            </a:r>
            <a:r>
              <a:rPr lang="en-US" b="0" baseline="0" dirty="0" smtClean="0"/>
              <a:t>Costs for BANG webinar 2022 postponed to 2023,  € 3,454.03 Travel-Costs Austria  € 883.92</a:t>
            </a:r>
          </a:p>
          <a:p>
            <a:pPr marL="0" indent="0">
              <a:buNone/>
            </a:pPr>
            <a:r>
              <a:rPr lang="en-US" b="0" baseline="0" dirty="0" smtClean="0"/>
              <a:t>2. Costs for BANG webinar in December 2023, € 2,882.08  (Speaker, Technical Support, </a:t>
            </a:r>
            <a:r>
              <a:rPr lang="en-US" b="0" baseline="0" dirty="0" err="1" smtClean="0"/>
              <a:t>Organisation</a:t>
            </a:r>
            <a:r>
              <a:rPr lang="en-US" b="0" baseline="0" dirty="0" smtClean="0"/>
              <a:t>) will be paid in January 2024 </a:t>
            </a:r>
            <a:endParaRPr lang="en-GB" b="1" baseline="0" dirty="0" smtClean="0"/>
          </a:p>
          <a:p>
            <a:pPr marL="0" indent="0">
              <a:buNone/>
            </a:pPr>
            <a:endParaRPr lang="en-GB" b="1" baseline="0" dirty="0" smtClean="0"/>
          </a:p>
          <a:p>
            <a:pPr marL="0" indent="0">
              <a:buNone/>
            </a:pPr>
            <a:r>
              <a:rPr lang="en-GB" b="1" baseline="0" dirty="0" smtClean="0"/>
              <a:t>EKN grants: 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Font typeface="+mj-lt"/>
              <a:buNone/>
            </a:pPr>
            <a:r>
              <a:rPr lang="en-GB" sz="1200" dirty="0" smtClean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ENK grants payments (all grants approved in 2023): 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>
              <a:spcBef>
                <a:spcPts val="600"/>
              </a:spcBef>
              <a:spcAft>
                <a:spcPts val="600"/>
              </a:spcAft>
            </a:pPr>
            <a:r>
              <a:rPr lang="en-GB" sz="1200" dirty="0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Hungary: Cooperation between National </a:t>
            </a:r>
            <a:r>
              <a:rPr lang="en-GB" sz="1200" dirty="0" err="1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Széchényi</a:t>
            </a:r>
            <a:r>
              <a:rPr lang="en-GB" sz="1200" dirty="0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 Library and the </a:t>
            </a:r>
            <a:r>
              <a:rPr lang="en-GB" sz="1200" dirty="0" err="1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Bibliothèque</a:t>
            </a:r>
            <a:r>
              <a:rPr lang="en-GB" sz="1200" dirty="0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Nationale</a:t>
            </a:r>
            <a:r>
              <a:rPr lang="en-GB" sz="1200" dirty="0" smtClean="0"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 du Luxembourg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to improve the web archiving infrastructure of both libraries</a:t>
            </a:r>
            <a:endParaRPr lang="de-DE" dirty="0" smtClean="0">
              <a:effectLst/>
            </a:endParaRPr>
          </a:p>
          <a:p>
            <a:pPr marL="683895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Status: ongoing</a:t>
            </a:r>
            <a:endParaRPr lang="de-DE" dirty="0" smtClean="0">
              <a:effectLst/>
            </a:endParaRPr>
          </a:p>
          <a:p>
            <a:pPr marL="685800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Upfront payment of € 4,000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France: knowledge-exchange seminars on high-rise, robotic, </a:t>
            </a:r>
            <a:r>
              <a:rPr lang="en-US" sz="120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hypnoxic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 storage facilities with participants from BL, </a:t>
            </a:r>
            <a:r>
              <a:rPr lang="en-US" sz="120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BnF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, KB </a:t>
            </a:r>
            <a:endParaRPr lang="de-DE" dirty="0" smtClean="0">
              <a:effectLst/>
            </a:endParaRPr>
          </a:p>
          <a:p>
            <a:pPr marL="683895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Status: completed </a:t>
            </a:r>
            <a:endParaRPr lang="de-DE" dirty="0" smtClean="0">
              <a:effectLst/>
            </a:endParaRPr>
          </a:p>
          <a:p>
            <a:pPr marL="228600" indent="457200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€ 3,998.50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3895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Moldova: International conference "Social resilience and stronger professional networks as a precondition for peace"</a:t>
            </a:r>
            <a:endParaRPr lang="de-DE" dirty="0" smtClean="0">
              <a:effectLst/>
            </a:endParaRPr>
          </a:p>
          <a:p>
            <a:pPr marL="683895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cs typeface="Calibri" panose="020F0502020204030204" pitchFamily="34" charset="0"/>
              </a:rPr>
              <a:t>Status: completed</a:t>
            </a:r>
            <a:endParaRPr lang="de-DE" dirty="0" smtClean="0">
              <a:effectLst/>
            </a:endParaRPr>
          </a:p>
          <a:p>
            <a:pPr marL="685800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Payment: € 3,838</a:t>
            </a:r>
            <a:endParaRPr lang="de-DE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Banking costs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Banking costs consist of bank charges and bank transfer fees of € 1,855.22.</a:t>
            </a:r>
          </a:p>
          <a:p>
            <a:pPr marL="0" indent="0">
              <a:buNone/>
            </a:pPr>
            <a:endParaRPr lang="en-GB" baseline="0" dirty="0" smtClean="0"/>
          </a:p>
          <a:p>
            <a:pPr marL="0" indent="0">
              <a:buNone/>
            </a:pPr>
            <a:r>
              <a:rPr lang="en-GB" b="1" baseline="0" dirty="0" smtClean="0"/>
              <a:t>Audit &amp; Legal costs</a:t>
            </a:r>
            <a:r>
              <a:rPr lang="en-GB" baseline="0" dirty="0" smtClean="0"/>
              <a:t>: the audit was once again done remotely for a cost of € 8,657.55 </a:t>
            </a:r>
            <a:r>
              <a:rPr lang="en-US" baseline="0" dirty="0" smtClean="0"/>
              <a:t>and therefore slightly higher than planned. The increased costs resulted from the general cost increase and adjustment at RSM.</a:t>
            </a:r>
          </a:p>
          <a:p>
            <a:pPr marL="0" indent="0">
              <a:buNone/>
            </a:pPr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Internal note</a:t>
            </a:r>
            <a:r>
              <a:rPr lang="en-GB" b="1" baseline="0" dirty="0" smtClean="0"/>
              <a:t> only for treasurer:</a:t>
            </a:r>
            <a:r>
              <a:rPr lang="en-GB" baseline="0" dirty="0" smtClean="0"/>
              <a:t> Expenses Bank-account = € 143,606.79 /Actual expenses = € 136,381.72 </a:t>
            </a:r>
            <a:br>
              <a:rPr lang="en-GB" baseline="0" dirty="0" smtClean="0"/>
            </a:br>
            <a:r>
              <a:rPr lang="en-GB" baseline="0" dirty="0" smtClean="0"/>
              <a:t>Accounting related difference  of € 7,225.07 </a:t>
            </a:r>
            <a:r>
              <a:rPr lang="en-US" baseline="0" dirty="0" smtClean="0"/>
              <a:t>results from an incorrect payment of € 5,000  and the corresponding repayment of € 4,000  </a:t>
            </a:r>
            <a:endParaRPr lang="en-GB" baseline="0" dirty="0" smtClean="0"/>
          </a:p>
          <a:p>
            <a:pPr marL="0" indent="0">
              <a:buNone/>
            </a:pPr>
            <a:r>
              <a:rPr lang="en-US" dirty="0" smtClean="0"/>
              <a:t>as well as the repayment of € 3.225,07</a:t>
            </a:r>
            <a:r>
              <a:rPr lang="en-US" baseline="0" dirty="0" smtClean="0"/>
              <a:t> unspent EKN 2020 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E939F1-82A4-41CA-A250-BEC784072D4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8604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 of € 4,000 for audit and legal costs due to the announcement (short notice via E-Mail on the 14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June 2023) of a price increase by the auditors for 2024 . Proposed Total Expenses for 2024 is now  € 161,500.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Due to the increase in expenses, the income from the reserves also had to be increased by € 4,000.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939F1-82A4-41CA-A250-BEC784072D4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31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</a:p>
          <a:p>
            <a:endParaRPr lang="en-GB" dirty="0" smtClean="0"/>
          </a:p>
          <a:p>
            <a:r>
              <a:rPr lang="en-GB" dirty="0" smtClean="0"/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939F1-82A4-41CA-A250-BEC784072D4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9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73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923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21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414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34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93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10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6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28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352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96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9576B-36F6-467A-9BA5-43C676187C6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D6AC8-13B0-4DD8-89F4-6CC2DA86397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02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64092"/>
          </a:xfrm>
          <a:solidFill>
            <a:srgbClr val="3CA296"/>
          </a:solidFill>
        </p:spPr>
        <p:txBody>
          <a:bodyPr>
            <a:normAutofit/>
          </a:bodyPr>
          <a:lstStyle/>
          <a:p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Treasurer’s Report</a:t>
            </a:r>
            <a:endParaRPr lang="en-GB" sz="5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8365" y="85081"/>
            <a:ext cx="1654681" cy="6618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49078" y="2687216"/>
            <a:ext cx="21833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 smtClean="0"/>
              <a:t>2023</a:t>
            </a:r>
            <a:endParaRPr lang="en-GB" sz="5000" b="1" dirty="0"/>
          </a:p>
        </p:txBody>
      </p:sp>
    </p:spTree>
    <p:extLst>
      <p:ext uri="{BB962C8B-B14F-4D97-AF65-F5344CB8AC3E}">
        <p14:creationId xmlns:p14="http://schemas.microsoft.com/office/powerpoint/2010/main" val="235123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64092"/>
          </a:xfrm>
          <a:solidFill>
            <a:srgbClr val="3CA296"/>
          </a:solidFill>
        </p:spPr>
        <p:txBody>
          <a:bodyPr>
            <a:normAutofit/>
          </a:bodyPr>
          <a:lstStyle/>
          <a:p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2023 Budget</a:t>
            </a:r>
            <a:endParaRPr lang="en-GB" sz="5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8365" y="85081"/>
            <a:ext cx="1654681" cy="6618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18318" y="1011502"/>
            <a:ext cx="6755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Cash Balance</a:t>
            </a:r>
            <a:endParaRPr lang="en-GB" sz="4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176286"/>
              </p:ext>
            </p:extLst>
          </p:nvPr>
        </p:nvGraphicFramePr>
        <p:xfrm>
          <a:off x="2306465" y="2189194"/>
          <a:ext cx="7793075" cy="19901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43026">
                  <a:extLst>
                    <a:ext uri="{9D8B030D-6E8A-4147-A177-3AD203B41FA5}">
                      <a16:colId xmlns:a16="http://schemas.microsoft.com/office/drawing/2014/main" val="291293335"/>
                    </a:ext>
                  </a:extLst>
                </a:gridCol>
                <a:gridCol w="3050049">
                  <a:extLst>
                    <a:ext uri="{9D8B030D-6E8A-4147-A177-3AD203B41FA5}">
                      <a16:colId xmlns:a16="http://schemas.microsoft.com/office/drawing/2014/main" val="3673250661"/>
                    </a:ext>
                  </a:extLst>
                </a:gridCol>
              </a:tblGrid>
              <a:tr h="34675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CENL - ING</a:t>
                      </a:r>
                      <a:endParaRPr lang="en-GB" sz="20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Bank Balance</a:t>
                      </a:r>
                      <a:endParaRPr lang="en-GB" sz="20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916584"/>
                  </a:ext>
                </a:extLst>
              </a:tr>
              <a:tr h="39848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Opening</a:t>
                      </a:r>
                      <a:r>
                        <a:rPr lang="en-GB" sz="2000" baseline="0" dirty="0" smtClean="0"/>
                        <a:t> bank balance as at 01.01.2023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/>
                        <a:t>€ 745,711.10 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901713"/>
                  </a:ext>
                </a:extLst>
              </a:tr>
              <a:tr h="39848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Total</a:t>
                      </a:r>
                      <a:r>
                        <a:rPr lang="en-GB" sz="2000" baseline="0" dirty="0" smtClean="0"/>
                        <a:t> Income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 smtClean="0"/>
                        <a:t>€ 118,835.07 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286876"/>
                  </a:ext>
                </a:extLst>
              </a:tr>
              <a:tr h="39848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Less Expenses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 smtClean="0"/>
                        <a:t>€ 143,606.79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151940"/>
                  </a:ext>
                </a:extLst>
              </a:tr>
              <a:tr h="39848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Bank balance</a:t>
                      </a:r>
                      <a:r>
                        <a:rPr lang="en-GB" sz="2000" baseline="0" dirty="0" smtClean="0"/>
                        <a:t> as at 31.12.2023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/>
                        <a:t>€ 720,939.38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63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46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64092"/>
          </a:xfrm>
          <a:solidFill>
            <a:srgbClr val="3CA296"/>
          </a:solidFill>
        </p:spPr>
        <p:txBody>
          <a:bodyPr>
            <a:normAutofit/>
          </a:bodyPr>
          <a:lstStyle/>
          <a:p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2023 Budget</a:t>
            </a:r>
            <a:endParaRPr lang="en-GB" sz="5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8365" y="85081"/>
            <a:ext cx="1654681" cy="6618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18318" y="1436913"/>
            <a:ext cx="6755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Income – Account ING</a:t>
            </a:r>
            <a:endParaRPr lang="en-GB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140617"/>
              </p:ext>
            </p:extLst>
          </p:nvPr>
        </p:nvGraphicFramePr>
        <p:xfrm>
          <a:off x="1240258" y="2252925"/>
          <a:ext cx="8999131" cy="28572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35193">
                  <a:extLst>
                    <a:ext uri="{9D8B030D-6E8A-4147-A177-3AD203B41FA5}">
                      <a16:colId xmlns:a16="http://schemas.microsoft.com/office/drawing/2014/main" val="2713216856"/>
                    </a:ext>
                  </a:extLst>
                </a:gridCol>
                <a:gridCol w="1563015">
                  <a:extLst>
                    <a:ext uri="{9D8B030D-6E8A-4147-A177-3AD203B41FA5}">
                      <a16:colId xmlns:a16="http://schemas.microsoft.com/office/drawing/2014/main" val="547194929"/>
                    </a:ext>
                  </a:extLst>
                </a:gridCol>
                <a:gridCol w="1563015">
                  <a:extLst>
                    <a:ext uri="{9D8B030D-6E8A-4147-A177-3AD203B41FA5}">
                      <a16:colId xmlns:a16="http://schemas.microsoft.com/office/drawing/2014/main" val="1355969537"/>
                    </a:ext>
                  </a:extLst>
                </a:gridCol>
                <a:gridCol w="1937908">
                  <a:extLst>
                    <a:ext uri="{9D8B030D-6E8A-4147-A177-3AD203B41FA5}">
                      <a16:colId xmlns:a16="http://schemas.microsoft.com/office/drawing/2014/main" val="3480116964"/>
                    </a:ext>
                  </a:extLst>
                </a:gridCol>
              </a:tblGrid>
              <a:tr h="978072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CENL budget</a:t>
                      </a:r>
                      <a:r>
                        <a:rPr lang="en-GB" sz="1800" baseline="0" dirty="0" smtClean="0"/>
                        <a:t> 2023</a:t>
                      </a:r>
                      <a:endParaRPr lang="en-GB" sz="18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Budget</a:t>
                      </a:r>
                      <a:r>
                        <a:rPr lang="en-GB" sz="1800" baseline="0" dirty="0" smtClean="0"/>
                        <a:t> </a:t>
                      </a:r>
                      <a:br>
                        <a:rPr lang="en-GB" sz="1800" baseline="0" dirty="0" smtClean="0"/>
                      </a:br>
                      <a:r>
                        <a:rPr lang="en-GB" sz="1800" baseline="0" dirty="0" smtClean="0"/>
                        <a:t>proposed AGM 2022</a:t>
                      </a:r>
                      <a:endParaRPr lang="en-GB" sz="18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Actual</a:t>
                      </a:r>
                      <a:r>
                        <a:rPr lang="en-GB" sz="1800" baseline="0" dirty="0" smtClean="0"/>
                        <a:t> Income</a:t>
                      </a:r>
                      <a:endParaRPr lang="en-GB" sz="18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Balance remaining</a:t>
                      </a:r>
                      <a:r>
                        <a:rPr lang="en-GB" sz="1800" baseline="0" dirty="0" smtClean="0"/>
                        <a:t> as of 31.12.2023</a:t>
                      </a:r>
                      <a:endParaRPr lang="en-GB" sz="18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309696"/>
                  </a:ext>
                </a:extLst>
              </a:tr>
              <a:tr h="46979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Membership fees *)</a:t>
                      </a:r>
                      <a:endParaRPr lang="en-GB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€ 114</a:t>
                      </a:r>
                      <a:r>
                        <a:rPr lang="en-GB" sz="1800" b="0" baseline="0" dirty="0" smtClean="0"/>
                        <a:t>,450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€ 109,710.00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-</a:t>
                      </a:r>
                      <a:r>
                        <a:rPr lang="en-GB" sz="1800" b="0" baseline="0" dirty="0" smtClean="0"/>
                        <a:t> 4,740.00 </a:t>
                      </a:r>
                      <a:endParaRPr lang="en-GB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393837"/>
                  </a:ext>
                </a:extLst>
              </a:tr>
              <a:tr h="46979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Additional Income</a:t>
                      </a:r>
                      <a:r>
                        <a:rPr lang="en-GB" sz="1800" baseline="0" dirty="0" smtClean="0"/>
                        <a:t>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€ 0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€ 5,125.07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€ 5,125.07</a:t>
                      </a:r>
                      <a:endParaRPr lang="en-GB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039387"/>
                  </a:ext>
                </a:extLst>
              </a:tr>
              <a:tr h="46979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Transfer from reserves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€ 43,050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€ 43,050.00</a:t>
                      </a:r>
                      <a:endParaRPr lang="en-GB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0" dirty="0" smtClean="0"/>
                        <a:t> €-</a:t>
                      </a:r>
                      <a:endParaRPr lang="en-GB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895161"/>
                  </a:ext>
                </a:extLst>
              </a:tr>
              <a:tr h="46979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Total Income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 smtClean="0"/>
                        <a:t>€ 157,500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 smtClean="0"/>
                        <a:t>€ 157,885.07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baseline="0" dirty="0" smtClean="0"/>
                        <a:t> € 385,07</a:t>
                      </a:r>
                      <a:endParaRPr lang="en-GB" sz="18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6716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240258" y="5290457"/>
            <a:ext cx="899637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 smtClean="0"/>
              <a:t>Additional Income: € 3,225.07 British Library </a:t>
            </a:r>
            <a:r>
              <a:rPr lang="de-DE" sz="1100" b="1" dirty="0" err="1" smtClean="0"/>
              <a:t>return</a:t>
            </a:r>
            <a:r>
              <a:rPr lang="de-DE" sz="1100" b="1" dirty="0" smtClean="0"/>
              <a:t> </a:t>
            </a:r>
            <a:r>
              <a:rPr lang="de-DE" sz="1100" b="1" dirty="0" err="1" smtClean="0"/>
              <a:t>of</a:t>
            </a:r>
            <a:r>
              <a:rPr lang="de-DE" sz="1100" b="1" dirty="0" smtClean="0"/>
              <a:t> </a:t>
            </a:r>
            <a:r>
              <a:rPr lang="de-DE" sz="1100" b="1" dirty="0" err="1" smtClean="0"/>
              <a:t>unspent</a:t>
            </a:r>
            <a:r>
              <a:rPr lang="de-DE" sz="1100" b="1" dirty="0" smtClean="0"/>
              <a:t> </a:t>
            </a:r>
            <a:r>
              <a:rPr lang="de-DE" sz="1100" b="1" dirty="0" err="1" smtClean="0"/>
              <a:t>money</a:t>
            </a:r>
            <a:r>
              <a:rPr lang="de-DE" sz="1100" b="1" dirty="0" smtClean="0"/>
              <a:t> EKN 2020 (not </a:t>
            </a:r>
            <a:r>
              <a:rPr lang="de-DE" sz="1100" b="1" dirty="0" err="1" smtClean="0"/>
              <a:t>budgeted</a:t>
            </a:r>
            <a:r>
              <a:rPr lang="de-DE" sz="1100" b="1" dirty="0" smtClean="0"/>
              <a:t> </a:t>
            </a:r>
            <a:r>
              <a:rPr lang="de-DE" sz="1100" b="1" dirty="0" err="1" smtClean="0"/>
              <a:t>for</a:t>
            </a:r>
            <a:r>
              <a:rPr lang="de-DE" sz="1100" b="1" dirty="0" smtClean="0"/>
              <a:t> 2023) /Membership </a:t>
            </a:r>
            <a:r>
              <a:rPr lang="de-DE" sz="1100" b="1" dirty="0" err="1" smtClean="0"/>
              <a:t>fee</a:t>
            </a:r>
            <a:r>
              <a:rPr lang="de-DE" sz="1100" b="1" dirty="0" smtClean="0"/>
              <a:t> 20224 (</a:t>
            </a:r>
            <a:r>
              <a:rPr lang="de-DE" sz="1100" b="1" dirty="0" err="1" smtClean="0"/>
              <a:t>Hungary</a:t>
            </a:r>
            <a:r>
              <a:rPr lang="de-DE" sz="1100" b="1" dirty="0" smtClean="0"/>
              <a:t> € 1.900)</a:t>
            </a:r>
            <a:br>
              <a:rPr lang="de-DE" sz="1100" b="1" dirty="0" smtClean="0"/>
            </a:br>
            <a:r>
              <a:rPr lang="de-DE" sz="1100" b="1" dirty="0" smtClean="0"/>
              <a:t> </a:t>
            </a:r>
          </a:p>
          <a:p>
            <a:r>
              <a:rPr lang="de-DE" sz="1100" b="1" dirty="0" smtClean="0"/>
              <a:t>*) </a:t>
            </a:r>
            <a:r>
              <a:rPr lang="de-DE" sz="1100" b="1" dirty="0" err="1" smtClean="0"/>
              <a:t>includes</a:t>
            </a:r>
            <a:r>
              <a:rPr lang="de-DE" sz="1100" b="1" dirty="0" smtClean="0"/>
              <a:t> € 10</a:t>
            </a:r>
            <a:r>
              <a:rPr lang="de-DE" sz="1100" b="1" dirty="0"/>
              <a:t> </a:t>
            </a:r>
            <a:r>
              <a:rPr lang="de-DE" sz="1100" b="1" dirty="0" smtClean="0"/>
              <a:t> </a:t>
            </a:r>
            <a:r>
              <a:rPr lang="de-DE" sz="1100" b="1" dirty="0" err="1" smtClean="0"/>
              <a:t>Overpayment</a:t>
            </a:r>
            <a:r>
              <a:rPr lang="de-DE" sz="1100" b="1" dirty="0" smtClean="0"/>
              <a:t> Membership </a:t>
            </a:r>
            <a:r>
              <a:rPr lang="de-DE" sz="1100" b="1" dirty="0" err="1" smtClean="0"/>
              <a:t>fee</a:t>
            </a:r>
            <a:r>
              <a:rPr lang="de-DE" sz="1100" b="1" dirty="0" smtClean="0"/>
              <a:t> Georgia</a:t>
            </a:r>
            <a:endParaRPr lang="de-DE" sz="1100" b="1" dirty="0"/>
          </a:p>
        </p:txBody>
      </p:sp>
    </p:spTree>
    <p:extLst>
      <p:ext uri="{BB962C8B-B14F-4D97-AF65-F5344CB8AC3E}">
        <p14:creationId xmlns:p14="http://schemas.microsoft.com/office/powerpoint/2010/main" val="32559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64092"/>
          </a:xfrm>
          <a:solidFill>
            <a:srgbClr val="3CA296"/>
          </a:solidFill>
        </p:spPr>
        <p:txBody>
          <a:bodyPr>
            <a:normAutofit/>
          </a:bodyPr>
          <a:lstStyle/>
          <a:p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2023 Budget</a:t>
            </a:r>
            <a:endParaRPr lang="en-GB" sz="5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8365" y="85081"/>
            <a:ext cx="1654681" cy="6618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18318" y="802550"/>
            <a:ext cx="67553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Expenses – Account ING</a:t>
            </a: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969287"/>
              </p:ext>
            </p:extLst>
          </p:nvPr>
        </p:nvGraphicFramePr>
        <p:xfrm>
          <a:off x="2718318" y="1356548"/>
          <a:ext cx="6740221" cy="53518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9215">
                  <a:extLst>
                    <a:ext uri="{9D8B030D-6E8A-4147-A177-3AD203B41FA5}">
                      <a16:colId xmlns:a16="http://schemas.microsoft.com/office/drawing/2014/main" val="499447599"/>
                    </a:ext>
                  </a:extLst>
                </a:gridCol>
                <a:gridCol w="1750690">
                  <a:extLst>
                    <a:ext uri="{9D8B030D-6E8A-4147-A177-3AD203B41FA5}">
                      <a16:colId xmlns:a16="http://schemas.microsoft.com/office/drawing/2014/main" val="1196255502"/>
                    </a:ext>
                  </a:extLst>
                </a:gridCol>
                <a:gridCol w="1604127">
                  <a:extLst>
                    <a:ext uri="{9D8B030D-6E8A-4147-A177-3AD203B41FA5}">
                      <a16:colId xmlns:a16="http://schemas.microsoft.com/office/drawing/2014/main" val="3631441145"/>
                    </a:ext>
                  </a:extLst>
                </a:gridCol>
                <a:gridCol w="1306189">
                  <a:extLst>
                    <a:ext uri="{9D8B030D-6E8A-4147-A177-3AD203B41FA5}">
                      <a16:colId xmlns:a16="http://schemas.microsoft.com/office/drawing/2014/main" val="2377988738"/>
                    </a:ext>
                  </a:extLst>
                </a:gridCol>
              </a:tblGrid>
              <a:tr h="489986"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CENL budget</a:t>
                      </a:r>
                      <a:r>
                        <a:rPr lang="en-GB" sz="1300" baseline="0" dirty="0" smtClean="0"/>
                        <a:t> 2023</a:t>
                      </a:r>
                      <a:endParaRPr lang="en-GB" sz="13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Budget agreed</a:t>
                      </a:r>
                      <a:br>
                        <a:rPr lang="en-GB" sz="1300" dirty="0" smtClean="0"/>
                      </a:br>
                      <a:r>
                        <a:rPr lang="en-GB" sz="1300" dirty="0" smtClean="0"/>
                        <a:t>AGM 2022</a:t>
                      </a:r>
                      <a:endParaRPr lang="en-GB" sz="13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Actual</a:t>
                      </a:r>
                      <a:r>
                        <a:rPr lang="en-GB" sz="1300" baseline="0" dirty="0" smtClean="0"/>
                        <a:t> Expenses at 31.12.2023</a:t>
                      </a:r>
                      <a:endParaRPr lang="en-GB" sz="13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Balance at 31.12.2023</a:t>
                      </a:r>
                      <a:endParaRPr lang="en-GB" sz="1300" dirty="0"/>
                    </a:p>
                  </a:txBody>
                  <a:tcPr>
                    <a:solidFill>
                      <a:srgbClr val="3CA2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977604"/>
                  </a:ext>
                </a:extLst>
              </a:tr>
              <a:tr h="304295">
                <a:tc>
                  <a:txBody>
                    <a:bodyPr/>
                    <a:lstStyle/>
                    <a:p>
                      <a:r>
                        <a:rPr lang="en-GB" sz="1300" baseline="0" dirty="0" smtClean="0">
                          <a:solidFill>
                            <a:schemeClr val="tx1"/>
                          </a:solidFill>
                        </a:rPr>
                        <a:t>Financial support AGM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€ 13,000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€ 10,959.71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€ 2,040.29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788055"/>
                  </a:ext>
                </a:extLst>
              </a:tr>
              <a:tr h="290929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Travel costs </a:t>
                      </a: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</a:rPr>
                        <a:t>speakers</a:t>
                      </a:r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€ 4,000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€ 298,37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 € 3,701.63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735453"/>
                  </a:ext>
                </a:extLst>
              </a:tr>
              <a:tr h="1087156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Skills &amp; knowledge exchange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Bursary Programme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(Hidden</a:t>
                      </a: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</a:rPr>
                        <a:t> Stories 2022)</a:t>
                      </a:r>
                      <a:endParaRPr lang="en-GB" sz="13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</a:rPr>
                        <a:t>CENL Network Groups 2023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€ 10,000 </a:t>
                      </a: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 € 15,000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€ 8,670.93</a:t>
                      </a: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€ 2,000.00</a:t>
                      </a: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€ 8,463.78 </a:t>
                      </a: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€ 1,329.07</a:t>
                      </a:r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- 2,000.00 </a:t>
                      </a: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€ 6,536.22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882133"/>
                  </a:ext>
                </a:extLst>
              </a:tr>
              <a:tr h="489986">
                <a:tc>
                  <a:txBody>
                    <a:bodyPr/>
                    <a:lstStyle/>
                    <a:p>
                      <a:r>
                        <a:rPr lang="en-GB" sz="1300" dirty="0" err="1" smtClean="0">
                          <a:solidFill>
                            <a:schemeClr val="tx1"/>
                          </a:solidFill>
                        </a:rPr>
                        <a:t>Erland</a:t>
                      </a:r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 Kolding Nielsen Grant 2023</a:t>
                      </a:r>
                    </a:p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EKN 2022 Final payment</a:t>
                      </a:r>
                    </a:p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EKN</a:t>
                      </a: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</a:rPr>
                        <a:t> 2020 return unspent</a:t>
                      </a:r>
                      <a:endParaRPr lang="en-GB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€ 15,000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 € 12,796.50 </a:t>
                      </a: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€ 1,000.00</a:t>
                      </a: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- 3,225.07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€ 2,203.50</a:t>
                      </a: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€ 2,225.07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416484"/>
                  </a:ext>
                </a:extLst>
              </a:tr>
              <a:tr h="489986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CENL website </a:t>
                      </a:r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Maintenance</a:t>
                      </a: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GB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€ 8,000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€ 6,683.34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€ 1,316.66</a:t>
                      </a:r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316532"/>
                  </a:ext>
                </a:extLst>
              </a:tr>
              <a:tr h="290929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Banking costs</a:t>
                      </a:r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€ 4,000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€ 1,855.22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€ 2,144.78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797121"/>
                  </a:ext>
                </a:extLst>
              </a:tr>
              <a:tr h="301222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Audit and legal costs</a:t>
                      </a:r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€ 8,000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€ 8,657.55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-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657.55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107558"/>
                  </a:ext>
                </a:extLst>
              </a:tr>
              <a:tr h="331342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CENL Secretariat</a:t>
                      </a:r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€ 78,000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€ 78,000.00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€ 0.00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040368"/>
                  </a:ext>
                </a:extLst>
              </a:tr>
              <a:tr h="301221">
                <a:tc>
                  <a:txBody>
                    <a:bodyPr/>
                    <a:lstStyle/>
                    <a:p>
                      <a:r>
                        <a:rPr lang="en-GB" sz="1300" dirty="0" smtClean="0">
                          <a:solidFill>
                            <a:schemeClr val="tx1"/>
                          </a:solidFill>
                        </a:rPr>
                        <a:t>Other office costs</a:t>
                      </a:r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€ 2,500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€ 221.39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€ 2,278.61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928505"/>
                  </a:ext>
                </a:extLst>
              </a:tr>
              <a:tr h="387838">
                <a:tc>
                  <a:txBody>
                    <a:bodyPr/>
                    <a:lstStyle/>
                    <a:p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Total Expenses</a:t>
                      </a:r>
                      <a:endParaRPr lang="en-GB" sz="1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€ 157,500 </a:t>
                      </a:r>
                      <a:endParaRPr lang="en-GB" sz="1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€ 136,381.72</a:t>
                      </a:r>
                      <a:endParaRPr lang="en-GB" sz="1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€ 21,118.28</a:t>
                      </a:r>
                      <a:endParaRPr lang="en-GB" sz="1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95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55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64092"/>
          </a:xfrm>
          <a:solidFill>
            <a:srgbClr val="3CA296"/>
          </a:solidFill>
        </p:spPr>
        <p:txBody>
          <a:bodyPr>
            <a:normAutofit/>
          </a:bodyPr>
          <a:lstStyle/>
          <a:p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2024 </a:t>
            </a:r>
            <a:r>
              <a:rPr lang="en-GB" sz="5000" b="1" dirty="0">
                <a:solidFill>
                  <a:schemeClr val="bg1"/>
                </a:solidFill>
                <a:latin typeface="+mn-lt"/>
              </a:rPr>
              <a:t>B</a:t>
            </a:r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udget</a:t>
            </a:r>
            <a:endParaRPr lang="en-GB" sz="5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8365" y="85081"/>
            <a:ext cx="1654681" cy="66187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447373"/>
              </p:ext>
            </p:extLst>
          </p:nvPr>
        </p:nvGraphicFramePr>
        <p:xfrm>
          <a:off x="1044315" y="1458838"/>
          <a:ext cx="10103369" cy="44987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9258">
                  <a:extLst>
                    <a:ext uri="{9D8B030D-6E8A-4147-A177-3AD203B41FA5}">
                      <a16:colId xmlns:a16="http://schemas.microsoft.com/office/drawing/2014/main" val="2447121679"/>
                    </a:ext>
                  </a:extLst>
                </a:gridCol>
                <a:gridCol w="1443673">
                  <a:extLst>
                    <a:ext uri="{9D8B030D-6E8A-4147-A177-3AD203B41FA5}">
                      <a16:colId xmlns:a16="http://schemas.microsoft.com/office/drawing/2014/main" val="4073463818"/>
                    </a:ext>
                  </a:extLst>
                </a:gridCol>
                <a:gridCol w="4739628">
                  <a:extLst>
                    <a:ext uri="{9D8B030D-6E8A-4147-A177-3AD203B41FA5}">
                      <a16:colId xmlns:a16="http://schemas.microsoft.com/office/drawing/2014/main" val="4279463875"/>
                    </a:ext>
                  </a:extLst>
                </a:gridCol>
                <a:gridCol w="1570810">
                  <a:extLst>
                    <a:ext uri="{9D8B030D-6E8A-4147-A177-3AD203B41FA5}">
                      <a16:colId xmlns:a16="http://schemas.microsoft.com/office/drawing/2014/main" val="814245783"/>
                    </a:ext>
                  </a:extLst>
                </a:gridCol>
              </a:tblGrid>
              <a:tr h="436082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Amount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Expenses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Amount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937190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lvl="0"/>
                      <a:r>
                        <a:rPr lang="en-GB" sz="1400" baseline="0" dirty="0" smtClean="0"/>
                        <a:t>CENL membership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€ 114,450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aseline="0" dirty="0" smtClean="0"/>
                        <a:t>Financial support AGM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€ 13,000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415765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lvl="0"/>
                      <a:r>
                        <a:rPr lang="en-GB" sz="1400" baseline="0" dirty="0" smtClean="0"/>
                        <a:t>Reserves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€ 47,050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aseline="0" dirty="0" smtClean="0"/>
                        <a:t>Travel costs speakers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€ 4,000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88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GB" sz="1400" b="0" baseline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baseline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baseline="0" dirty="0" smtClean="0"/>
                        <a:t>Skills &amp; knowledge Exchanges</a:t>
                      </a:r>
                    </a:p>
                    <a:p>
                      <a:pPr algn="l"/>
                      <a:r>
                        <a:rPr lang="en-GB" sz="1400" b="0" baseline="0" dirty="0" smtClean="0"/>
                        <a:t>• Bursary programme (€ 10k)</a:t>
                      </a:r>
                    </a:p>
                    <a:p>
                      <a:pPr algn="l"/>
                      <a:r>
                        <a:rPr lang="en-GB" sz="1400" b="0" baseline="0" dirty="0" smtClean="0"/>
                        <a:t>• CENL network groups budget (€5k x 3 groups - € 15,000)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baseline="0" dirty="0" smtClean="0"/>
                        <a:t>€ 25,000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982408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algn="l"/>
                      <a:endParaRPr lang="en-GB" sz="1400" b="0" baseline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baseline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aseline="0" dirty="0" err="1" smtClean="0"/>
                        <a:t>Erland</a:t>
                      </a:r>
                      <a:r>
                        <a:rPr lang="en-GB" sz="1400" baseline="0" dirty="0" smtClean="0"/>
                        <a:t> Kolding Nielsen Grant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/>
                        <a:t>3 x € 5k grant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€ 15,000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298482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lvl="1"/>
                      <a:endParaRPr lang="en-GB" sz="1400" baseline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aseline="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aseline="0" dirty="0" smtClean="0"/>
                        <a:t>CENL website maintenance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€ 8,000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704025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lvl="1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 smtClean="0"/>
                        <a:t>Banking costs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aseline="0" dirty="0" smtClean="0"/>
                        <a:t>€ 4,000 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58015"/>
                  </a:ext>
                </a:extLst>
              </a:tr>
              <a:tr h="364993">
                <a:tc>
                  <a:txBody>
                    <a:bodyPr/>
                    <a:lstStyle/>
                    <a:p>
                      <a:pPr lvl="1"/>
                      <a:endParaRPr lang="en-GB" sz="1400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 smtClean="0"/>
                        <a:t>Audit and legal costs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 € 12,000 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1050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lvl="1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 smtClean="0"/>
                        <a:t>CENL Secretariat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€ 78,000 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21521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pPr lvl="1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 smtClean="0"/>
                        <a:t>Other office costs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dirty="0" smtClean="0"/>
                        <a:t>€ 2,</a:t>
                      </a:r>
                      <a:r>
                        <a:rPr lang="en-GB" sz="1400" baseline="0" dirty="0" smtClean="0"/>
                        <a:t>5</a:t>
                      </a:r>
                      <a:r>
                        <a:rPr lang="en-GB" sz="1400" dirty="0" smtClean="0"/>
                        <a:t>00 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091142"/>
                  </a:ext>
                </a:extLst>
              </a:tr>
              <a:tr h="3497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TOTAL</a:t>
                      </a:r>
                      <a:r>
                        <a:rPr lang="en-GB" sz="1400" b="1" baseline="0" dirty="0" smtClean="0"/>
                        <a:t> INCOME</a:t>
                      </a:r>
                      <a:endParaRPr lang="en-GB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 smtClean="0"/>
                        <a:t>€ 161</a:t>
                      </a:r>
                      <a:r>
                        <a:rPr lang="en-GB" sz="1400" b="1" baseline="0" dirty="0" smtClean="0"/>
                        <a:t>,500</a:t>
                      </a:r>
                      <a:r>
                        <a:rPr lang="en-GB" sz="1400" b="1" dirty="0" smtClean="0"/>
                        <a:t> </a:t>
                      </a:r>
                      <a:endParaRPr lang="en-GB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 smtClean="0"/>
                        <a:t>TOTAL</a:t>
                      </a:r>
                      <a:r>
                        <a:rPr lang="en-GB" sz="1400" b="1" baseline="0" dirty="0" smtClean="0"/>
                        <a:t> EXPENSES</a:t>
                      </a:r>
                      <a:endParaRPr lang="en-GB" sz="14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1" dirty="0" smtClean="0"/>
                        <a:t>€ 161,500 </a:t>
                      </a:r>
                      <a:endParaRPr lang="en-GB" sz="14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666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9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64092"/>
          </a:xfrm>
          <a:solidFill>
            <a:srgbClr val="3CA296"/>
          </a:solidFill>
        </p:spPr>
        <p:txBody>
          <a:bodyPr>
            <a:normAutofit/>
          </a:bodyPr>
          <a:lstStyle/>
          <a:p>
            <a:r>
              <a:rPr lang="en-GB" sz="5000" b="1" dirty="0" smtClean="0">
                <a:solidFill>
                  <a:schemeClr val="bg1"/>
                </a:solidFill>
                <a:latin typeface="+mn-lt"/>
              </a:rPr>
              <a:t>Treasurer’s Report</a:t>
            </a:r>
            <a:endParaRPr lang="en-GB" sz="5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8365" y="85081"/>
            <a:ext cx="1654681" cy="6618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175659" y="3795946"/>
            <a:ext cx="699173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dirty="0" smtClean="0"/>
              <a:t>Thank you.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181723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551</Words>
  <Application>Microsoft Office PowerPoint</Application>
  <PresentationFormat>Breitbild</PresentationFormat>
  <Paragraphs>230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Verdana</vt:lpstr>
      <vt:lpstr>Office Theme</vt:lpstr>
      <vt:lpstr>Treasurer’s Report</vt:lpstr>
      <vt:lpstr>2023 Budget</vt:lpstr>
      <vt:lpstr>2023 Budget</vt:lpstr>
      <vt:lpstr>2023 Budget</vt:lpstr>
      <vt:lpstr>2024 Budget</vt:lpstr>
      <vt:lpstr>Treasurer’s Report</vt:lpstr>
    </vt:vector>
  </TitlesOfParts>
  <Company>The British Library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Communal, Cecile</dc:creator>
  <cp:lastModifiedBy>Oehlschlaeger, Susanne</cp:lastModifiedBy>
  <cp:revision>361</cp:revision>
  <cp:lastPrinted>2023-05-17T11:19:34Z</cp:lastPrinted>
  <dcterms:created xsi:type="dcterms:W3CDTF">2019-05-07T11:48:21Z</dcterms:created>
  <dcterms:modified xsi:type="dcterms:W3CDTF">2024-01-19T14:16:03Z</dcterms:modified>
</cp:coreProperties>
</file>